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  <p:sldMasterId id="2147483699" r:id="rId5"/>
    <p:sldMasterId id="2147483725" r:id="rId6"/>
    <p:sldMasterId id="2147483739" r:id="rId7"/>
    <p:sldMasterId id="2147483753" r:id="rId8"/>
    <p:sldMasterId id="2147483794" r:id="rId9"/>
    <p:sldMasterId id="2147483807" r:id="rId10"/>
    <p:sldMasterId id="2147483821" r:id="rId11"/>
    <p:sldMasterId id="2147483833" r:id="rId12"/>
    <p:sldMasterId id="2147483845" r:id="rId13"/>
    <p:sldMasterId id="2147483857" r:id="rId14"/>
  </p:sldMasterIdLst>
  <p:notesMasterIdLst>
    <p:notesMasterId r:id="rId72"/>
  </p:notesMasterIdLst>
  <p:sldIdLst>
    <p:sldId id="256" r:id="rId15"/>
    <p:sldId id="273" r:id="rId16"/>
    <p:sldId id="259" r:id="rId17"/>
    <p:sldId id="260" r:id="rId18"/>
    <p:sldId id="261" r:id="rId19"/>
    <p:sldId id="262" r:id="rId20"/>
    <p:sldId id="263" r:id="rId21"/>
    <p:sldId id="264" r:id="rId22"/>
    <p:sldId id="307" r:id="rId23"/>
    <p:sldId id="342" r:id="rId24"/>
    <p:sldId id="320" r:id="rId25"/>
    <p:sldId id="321" r:id="rId26"/>
    <p:sldId id="322" r:id="rId27"/>
    <p:sldId id="329" r:id="rId28"/>
    <p:sldId id="327" r:id="rId29"/>
    <p:sldId id="328" r:id="rId30"/>
    <p:sldId id="306" r:id="rId31"/>
    <p:sldId id="266" r:id="rId32"/>
    <p:sldId id="257" r:id="rId33"/>
    <p:sldId id="267" r:id="rId34"/>
    <p:sldId id="268" r:id="rId35"/>
    <p:sldId id="269" r:id="rId36"/>
    <p:sldId id="270" r:id="rId37"/>
    <p:sldId id="311" r:id="rId38"/>
    <p:sldId id="312" r:id="rId39"/>
    <p:sldId id="305" r:id="rId40"/>
    <p:sldId id="313" r:id="rId41"/>
    <p:sldId id="330" r:id="rId42"/>
    <p:sldId id="323" r:id="rId43"/>
    <p:sldId id="324" r:id="rId44"/>
    <p:sldId id="336" r:id="rId45"/>
    <p:sldId id="325" r:id="rId46"/>
    <p:sldId id="337" r:id="rId47"/>
    <p:sldId id="326" r:id="rId48"/>
    <p:sldId id="276" r:id="rId49"/>
    <p:sldId id="331" r:id="rId50"/>
    <p:sldId id="332" r:id="rId51"/>
    <p:sldId id="333" r:id="rId52"/>
    <p:sldId id="334" r:id="rId53"/>
    <p:sldId id="335" r:id="rId54"/>
    <p:sldId id="280" r:id="rId55"/>
    <p:sldId id="281" r:id="rId56"/>
    <p:sldId id="294" r:id="rId57"/>
    <p:sldId id="295" r:id="rId58"/>
    <p:sldId id="315" r:id="rId59"/>
    <p:sldId id="296" r:id="rId60"/>
    <p:sldId id="297" r:id="rId61"/>
    <p:sldId id="338" r:id="rId62"/>
    <p:sldId id="339" r:id="rId63"/>
    <p:sldId id="340" r:id="rId64"/>
    <p:sldId id="341" r:id="rId65"/>
    <p:sldId id="317" r:id="rId66"/>
    <p:sldId id="301" r:id="rId67"/>
    <p:sldId id="302" r:id="rId68"/>
    <p:sldId id="299" r:id="rId69"/>
    <p:sldId id="343" r:id="rId70"/>
    <p:sldId id="314" r:id="rId7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32961-C7C3-48B9-A25E-DD8139AC16D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A3FE9-ECF4-4807-A114-C556FBE326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92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677A-91E3-4AD2-B571-89313030680E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D96B-72D9-426A-BE3E-250197A56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ECC1-22D9-4318-A33A-8F67D6D04F94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02AA-8A25-46DE-8386-B6AE3733E4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06C8-4FC1-4FBE-BDC7-8A7417DD7786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D0251-2052-4A45-A776-191B98FB68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BF5A-9339-42E4-A382-F82D8B0997AA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914E-4E2E-4B66-A2EF-F1142B1008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729D-F9C0-4FC6-8BD0-B9F39B66B7C7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639E-4DC8-4FEB-B5BA-8089AB64D3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4C40-3265-4972-B37B-F15EA6D9C5B4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2FF3-E7EA-41A8-A978-E8338B066B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A7EE-73AE-4B68-8461-D8C4D6ED4B4D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6E92-A172-4672-AF56-14F912C851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47C9-08D9-4F65-8C49-EEB933BCF57C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FEA8-E92D-427B-9455-97A0B32516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93F5-851B-41B0-9DD3-275AEEED05B5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1797-BE0A-4E39-8A72-9EF19AD4BE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9479-882C-4015-818D-74BB4DFCB377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A5D2-2365-4D27-9DE1-46CC1DA93B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26D9-F0D1-446E-9FC1-444F4B96C2DC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FDD4-502D-494C-B40A-321CB4B5DB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A111-94D9-46AA-B01A-8F31E308C264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B688-FB8B-4E99-9926-51DC86BEBF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6764-9093-4DD4-867C-B69C7458A23C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D72C-CE4C-4F37-9BE1-9E15029F84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E02A-5FFD-4C70-85D9-5CCF2323C533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C09C-ABEE-4B98-AA6F-B78F5769B2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610E-0777-4583-AFA9-841F4D7E21D2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5C01-E4B8-4C0B-8F52-98B9B64DB6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63AD-DAAB-4334-91FF-5B6076454458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8F74-4EDA-49F0-9595-A8EBED6ACC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EE21-6E5D-4DED-B2A7-E78E06128D1F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7F0C-9288-4C7A-A037-0C1D6E5957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90FB-4AA8-46F4-BF74-EAC487662929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6975-358C-4AA7-93E7-AE793465F8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4E60-C95E-4887-81E5-C320283B3C90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9BE9-C3A7-44B6-B951-2C96389ED3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6728-1A29-4503-A037-C2B2F0CE50A1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D107-CD37-40CF-A258-C9FE5428C3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5BC5-CAC4-43EF-9B13-4888BE436C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64AA-8DC5-4662-861A-078ABE7D9EAC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30B5-53A0-4669-98CA-974CFA42CC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066800" y="838200"/>
            <a:ext cx="7772400" cy="53784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F36D-4D47-4F9C-9808-874D9D1BB61D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7BE1-3741-4B30-A4F8-3CCB9266840F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FC70-9CFD-4492-861D-20AB1B4ECE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2D92-FDD8-4C57-ABDC-023E9B1E62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17447-0440-4088-A769-8C069EA824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0813-06AA-4472-8D05-2E8AFC3855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D4502-F4ED-4CA7-AB2F-44EB6CD4FD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4A64-31C6-464C-ACF6-B9BBBEFB42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FAE84-7269-4CA7-A920-73DF5C7562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95AF-A89F-4D3F-A15A-F83724EA2C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C665-E0C5-4349-8F8B-FC99C92A47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86C6-0873-4254-9673-EA2B171186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BA5C-4E49-42F9-A3D7-A0A706A20E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EAEEA-2E6E-47F7-A763-8E5699B519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5425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8638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4486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3007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1573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35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C226-CA08-4C2F-942F-E58C2B739B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254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0211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9301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5543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0586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23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3132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0563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739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68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8130-E875-40A4-94AA-B50C053FE6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5134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6956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4332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1234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6215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2104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8359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3972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428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57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62506-2610-4C1A-85DE-49EC94B013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9325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2754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0703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5137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245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942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17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7B3F5-5448-4016-9559-2114005A57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E7A-8227-4898-A18E-240CB4E7E1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0C821-2C29-405C-9C0C-65F9DDDCE8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4DFB-CEBE-426C-A311-FC1F43AFB3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F624-DF3E-4B35-A356-AB104B22DA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041E-DA42-428A-9A4E-47D69CA903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E3DF-BA68-4A26-BE6A-CA242EDD46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5EE3-D5CB-427A-8A0B-BFA190958D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88A6-27A0-4E6B-AA54-7FC4C498B2E5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932E-E745-40A2-90F9-E7A83F1A86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E724-F91F-4494-A0A6-27F6734BC920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4670-7C8C-43E8-9DD3-4F87AB577B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53A5-F223-43CB-9DA8-B86A63C735EE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93C3-B7EA-4D73-B564-9D04FF9EF9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4B9F-77F4-4445-B695-B7172C5CF508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C6B8-8732-4F16-B3BA-533B9AF2D1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D16A-391A-4016-B9EC-8FE612B356F6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A8DB-EF0E-48F7-A912-CCB64BDAAF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1E25-ACA8-4C7F-B338-72AD45840F6C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7EBF-472B-4B39-B18C-807332CAEB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86183-A802-40B6-B81B-6A66B012CD86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82D4-CAF2-4034-98F4-A56045FA3E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CBEB-F9BC-42A0-A887-517BD7F9A0DD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593C-8636-4586-9601-3E8361CB3F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73AF-3FAC-4867-BC02-E74416671D5A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7085-01FC-4E36-AE1E-5497A7C0F6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2198D-2A9F-4B8B-A0AA-1F3705D2B8E1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E757-D24A-4861-9A8C-938A35881C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2591-A99C-48F7-9FE5-48FDD2172887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4E14-0A0E-4493-B421-AE8E761A80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23DD-DA04-4E30-A85F-B39A5E8C8B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38CAE5-2672-4019-B04F-3086A8A6653B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555AB3-2395-4687-83A8-F01B634C2D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3FD075-B3B8-4AB9-A502-BD773F65AF7D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FF94CBD-2D38-408B-8576-08FAC48E1F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0A58AC-C0B2-4753-9636-7C5DC8F7F6CD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26EBF1-A212-4B85-9794-068B32ABD2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560646-3F4A-43DB-8DAE-E139B1276AFD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D15F89-A949-4DBD-9C1C-1F2E1B237E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FB0850-4BF6-433D-B7D2-1AB81B78CD50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92236B-CA0C-41BA-9A5E-305D311794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68A78E-2FA3-4F81-9664-B02DAB5BF464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5B31C1-BCFC-41AE-BE0E-7BB311B5E2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3CF4FD-1336-4C9A-BA10-4E665938B844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AEA730-A8AF-49BC-AC06-93124DE760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8864DA-32BE-4A44-98FA-113E0BC7FF84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1E4C6A-24A2-4909-826A-8023D0D9B6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9D5207-2108-46CF-A491-A0B6B7D2A771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0338F3-BAEC-4C12-8BC6-E93F01821F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29811A5-8DE5-46E5-8E52-1620D7222197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C7808-9D8B-400B-80D2-7FFA10B347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BB97D4-838A-4454-B06D-F250E3888298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D57833-F699-457C-B7B1-584BA6F69D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E338-EE4A-4BF3-923B-D2C988B7A6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74A8-E015-43C1-A956-C7884C0C0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7C74-B437-48E9-8D43-BFC9110B95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EF92-AD70-4E71-A2E1-D37FE8391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9313-50C7-42EE-9E2B-7910F1128D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CB72-6096-4EC8-8D7D-09F1237A7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9B60-20B5-4027-A796-CC8428FA48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F192F-E260-4161-8D72-C311863636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C126-463B-4577-97CB-FF0F846911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12F1-F809-40DA-ACCA-9037F6F14F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A39C-E8C0-494B-B830-F5A6A55D1F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D269-CBE5-4A31-94FD-3CCB1975E4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3F3C-1187-4951-BAA6-2D150C1BA0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EF48-5F05-4B21-BDCE-BC57BA6B06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5C4D1-69D2-4D0C-995B-661E2FDEA7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500E-E772-4D25-AD3B-10DCD966DD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8CDD6-D914-4904-B8EF-E911EBC7CB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1250-FFC9-4262-8622-43265855FF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259B-D739-49E4-A3B9-13388F4DA1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426E4-AD58-452F-8CA8-3A3282A03A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C6F8-AA03-4CCB-BEA4-FEF40BECA4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A4DA-8DEA-4407-B309-BD7776DBF9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7D0F-790D-480C-8157-6951B9499A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D4E1-964A-4211-A416-8563426AC7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EB39-62C9-4384-A5D7-48B45B401E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18CDF-8BE0-4656-B5D3-3C06666C4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26D9-F0D1-446E-9FC1-444F4B96C2DC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FDD4-502D-494C-B40A-321CB4B5DB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A111-94D9-46AA-B01A-8F31E308C264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B688-FB8B-4E99-9926-51DC86BEBF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6764-9093-4DD4-867C-B69C7458A23C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D72C-CE4C-4F37-9BE1-9E15029F84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E02A-5FFD-4C70-85D9-5CCF2323C533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C09C-ABEE-4B98-AA6F-B78F5769B2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610E-0777-4583-AFA9-841F4D7E21D2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5C01-E4B8-4C0B-8F52-98B9B64DB6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63AD-DAAB-4334-91FF-5B6076454458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8F74-4EDA-49F0-9595-A8EBED6ACC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EE21-6E5D-4DED-B2A7-E78E06128D1F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7F0C-9288-4C7A-A037-0C1D6E5957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90FB-4AA8-46F4-BF74-EAC487662929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6975-358C-4AA7-93E7-AE793465F8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4E60-C95E-4887-81E5-C320283B3C90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9BE9-C3A7-44B6-B951-2C96389ED3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6728-1A29-4503-A037-C2B2F0CE50A1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D107-CD37-40CF-A258-C9FE5428C3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64AA-8DC5-4662-861A-078ABE7D9EAC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30B5-53A0-4669-98CA-974CFA42CC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7BE1-3741-4B30-A4F8-3CCB9266840F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A402-4EB2-4772-9525-7611BBA84C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C3D8-FE1D-40A9-80C1-85E91B12A7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7D50-4E0E-4ED5-A527-C6BAA3CDA4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C6F1-3EA1-4FCE-ABA0-F684B4A72B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7666-ED83-45C8-899E-F8F7359EE6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DDC9-A051-4B6F-B022-C745A8D5D8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D2DC-0F79-4CCF-B7A1-32E358DC96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59F3-46D5-4EDC-800B-BE513FE019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1AE7-91A8-4345-813C-F41B64E0B0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8EBE-406F-45B0-B0ED-E901CB7D4D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111D9-9F4E-47B4-8185-BE15ADDBBA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ECD88-A577-468A-9ADF-78604566E4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4ADB-778E-468E-A289-C311B85DD1B3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3E19-35F0-431F-92D1-B841EEDEBB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7BBB-EFA2-4510-9C68-DB640F69579F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6390-3D1F-4CA6-9D76-7A8C2E4118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7F37-319A-4EB1-BEBA-79104DFFB5D6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DCDE-141F-4389-83EC-5A03FD9AE5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21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851E00-4DCF-4FC0-84A4-F69985676153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48FAF0-D854-40C2-B744-3783336880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fld id="{52F6713B-60D2-4E99-A4AA-D43F64433A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48E2D-974D-4BE5-B505-9FC47503AEEB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EC1A-87CA-4D5C-A818-591B2CD4B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3CC3-6172-490D-8BB8-9AA7B610BE41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BF42-5B64-4592-8E5B-B5CABBC02C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45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FC3D-C170-4BD6-A9E1-1EE5AAEC541C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8A1D1-D5FC-4BA0-856B-CC6CD5BF74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F45A3F0-A440-42CD-B342-BDA1C2D0D4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4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350AFD-8433-45FF-9966-B343FA8D62E5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BD5DE-7392-4401-8FDD-BD892F26C1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21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24DD15B-E43B-4DDC-92D5-71433F4E405E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F7F369-CBAF-48B2-AACE-F5F87C94FB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FA710F-621D-4F49-B3D3-8186BE9514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8BA6F9-ABBE-484D-B868-C8A44AE86B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21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851E00-4DCF-4FC0-84A4-F69985676153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48FAF0-D854-40C2-B744-3783336880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EBC3A1D-7BD1-4EAB-BBD5-3503EF906C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229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F33350-783C-4BB8-9922-496E1B5251C9}" type="datetimeFigureOut">
              <a:rPr lang="pt-BR"/>
              <a:pPr>
                <a:defRPr/>
              </a:pPr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C0624-90C2-4CF8-B465-41F9AEAFE9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1538" y="71414"/>
            <a:ext cx="7000924" cy="182719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OTIMIZANDO </a:t>
            </a:r>
            <a:br>
              <a:rPr lang="pt-BR" sz="6600" b="1" dirty="0" smtClean="0">
                <a:solidFill>
                  <a:srgbClr val="FF0000"/>
                </a:solidFill>
              </a:rPr>
            </a:br>
            <a:r>
              <a:rPr lang="pt-BR" sz="6600" b="1" dirty="0" smtClean="0">
                <a:solidFill>
                  <a:srgbClr val="FF0000"/>
                </a:solidFill>
              </a:rPr>
              <a:t>O MEU TEMPO</a:t>
            </a:r>
            <a:endParaRPr lang="pt-BR" sz="6600" b="1" dirty="0">
              <a:solidFill>
                <a:srgbClr val="FF00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485776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7200" b="1" i="1" dirty="0" smtClean="0">
                <a:solidFill>
                  <a:schemeClr val="tx1"/>
                </a:solidFill>
              </a:rPr>
              <a:t>Sonia </a:t>
            </a:r>
            <a:r>
              <a:rPr lang="pt-BR" sz="7200" b="1" i="1" dirty="0">
                <a:solidFill>
                  <a:schemeClr val="tx1"/>
                </a:solidFill>
              </a:rPr>
              <a:t>Pedreira</a:t>
            </a:r>
            <a:br>
              <a:rPr lang="pt-BR" sz="7200" b="1" i="1" dirty="0">
                <a:solidFill>
                  <a:schemeClr val="tx1"/>
                </a:solidFill>
              </a:rPr>
            </a:br>
            <a:r>
              <a:rPr lang="pt-BR" sz="5400" b="1" dirty="0" smtClean="0">
                <a:solidFill>
                  <a:schemeClr val="tx1"/>
                </a:solidFill>
              </a:rPr>
              <a:t>Psicóloga &amp; </a:t>
            </a:r>
            <a:r>
              <a:rPr lang="pt-BR" sz="5400" b="1" dirty="0">
                <a:solidFill>
                  <a:schemeClr val="tx1"/>
                </a:solidFill>
              </a:rPr>
              <a:t>Psicoterapeuta</a:t>
            </a:r>
            <a:br>
              <a:rPr lang="pt-BR" sz="5400" b="1" dirty="0">
                <a:solidFill>
                  <a:schemeClr val="tx1"/>
                </a:solidFill>
              </a:rPr>
            </a:br>
            <a:r>
              <a:rPr lang="pt-BR" sz="6600" b="1" u="sng" dirty="0">
                <a:solidFill>
                  <a:schemeClr val="tx1"/>
                </a:solidFill>
              </a:rPr>
              <a:t>Membro Didata</a:t>
            </a:r>
            <a:r>
              <a:rPr lang="pt-BR" sz="6600" b="1" dirty="0">
                <a:solidFill>
                  <a:schemeClr val="tx1"/>
                </a:solidFill>
              </a:rPr>
              <a:t> </a:t>
            </a:r>
            <a:r>
              <a:rPr lang="pt-BR" sz="6600" b="1" dirty="0" smtClean="0">
                <a:solidFill>
                  <a:schemeClr val="tx1"/>
                </a:solidFill>
              </a:rPr>
              <a:t/>
            </a:r>
            <a:br>
              <a:rPr lang="pt-BR" sz="6600" b="1" dirty="0" smtClean="0">
                <a:solidFill>
                  <a:schemeClr val="tx1"/>
                </a:solidFill>
              </a:rPr>
            </a:br>
            <a:r>
              <a:rPr lang="pt-BR" sz="6600" b="1" u="sng" dirty="0" smtClean="0">
                <a:solidFill>
                  <a:schemeClr val="tx1"/>
                </a:solidFill>
              </a:rPr>
              <a:t>Em Formação</a:t>
            </a:r>
            <a:r>
              <a:rPr lang="pt-BR" sz="6600" b="1" u="sng" dirty="0">
                <a:solidFill>
                  <a:schemeClr val="tx1"/>
                </a:solidFill>
              </a:rPr>
              <a:t/>
            </a:r>
            <a:br>
              <a:rPr lang="pt-BR" sz="6600" b="1" u="sng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da UNAT-BRASIL e ALAT</a:t>
            </a:r>
            <a:br>
              <a:rPr lang="pt-BR" sz="6600" b="1" dirty="0">
                <a:solidFill>
                  <a:schemeClr val="tx1"/>
                </a:solidFill>
              </a:rPr>
            </a:br>
            <a:endParaRPr lang="pt-B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Conteúdo 2"/>
          <p:cNvSpPr>
            <a:spLocks noGrp="1"/>
          </p:cNvSpPr>
          <p:nvPr>
            <p:ph idx="1"/>
          </p:nvPr>
        </p:nvSpPr>
        <p:spPr>
          <a:xfrm>
            <a:off x="443345" y="848599"/>
            <a:ext cx="8214880" cy="5247409"/>
          </a:xfr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>
              <a:buFontTx/>
              <a:buNone/>
            </a:pPr>
            <a:endParaRPr lang="pt-BR" sz="2000" i="1" dirty="0" smtClean="0">
              <a:solidFill>
                <a:srgbClr val="FFFF00"/>
              </a:solidFill>
            </a:endParaRPr>
          </a:p>
          <a:p>
            <a:pPr marL="0" indent="0" algn="ctr">
              <a:buFont typeface="Wingdings" pitchFamily="2" charset="2"/>
              <a:buChar char="v"/>
            </a:pPr>
            <a:r>
              <a:rPr lang="pt-BR" sz="4000" b="1" i="1" dirty="0" smtClean="0"/>
              <a:t> Só há 2 dias no ano que nada pode ser feito:</a:t>
            </a:r>
          </a:p>
          <a:p>
            <a:pPr marL="0" indent="0" algn="ctr">
              <a:buNone/>
            </a:pPr>
            <a:r>
              <a:rPr lang="pt-BR" sz="4000" b="1" i="1" dirty="0" smtClean="0">
                <a:solidFill>
                  <a:srgbClr val="FF0000"/>
                </a:solidFill>
              </a:rPr>
              <a:t>ONTEM E AMANHÃ. </a:t>
            </a:r>
            <a:br>
              <a:rPr lang="pt-BR" sz="4000" b="1" i="1" dirty="0" smtClean="0">
                <a:solidFill>
                  <a:srgbClr val="FF0000"/>
                </a:solidFill>
              </a:rPr>
            </a:br>
            <a:endParaRPr lang="pt-BR" sz="4000" b="1" i="1" dirty="0" smtClean="0"/>
          </a:p>
          <a:p>
            <a:pPr marL="0" indent="0" algn="ctr">
              <a:buFont typeface="Wingdings" pitchFamily="2" charset="2"/>
              <a:buChar char="v"/>
            </a:pPr>
            <a:r>
              <a:rPr lang="pt-BR" sz="4000" i="1" dirty="0" smtClean="0"/>
              <a:t> Portanto</a:t>
            </a:r>
            <a:r>
              <a:rPr lang="pt-BR" sz="4000" i="1" dirty="0" smtClean="0">
                <a:solidFill>
                  <a:schemeClr val="bg1"/>
                </a:solidFill>
              </a:rPr>
              <a:t> </a:t>
            </a:r>
            <a:r>
              <a:rPr lang="pt-BR" sz="4000" b="1" i="1" dirty="0" smtClean="0">
                <a:solidFill>
                  <a:srgbClr val="FF0000"/>
                </a:solidFill>
              </a:rPr>
              <a:t>HOJE</a:t>
            </a:r>
            <a:r>
              <a:rPr lang="pt-BR" sz="4000" i="1" dirty="0" smtClean="0">
                <a:solidFill>
                  <a:schemeClr val="bg1"/>
                </a:solidFill>
              </a:rPr>
              <a:t> </a:t>
            </a:r>
            <a:r>
              <a:rPr lang="pt-BR" sz="4000" i="1" dirty="0" smtClean="0"/>
              <a:t>é o dia certo para amar, acreditar, fazer e </a:t>
            </a:r>
            <a:r>
              <a:rPr lang="pt-BR" sz="4000" b="1" i="1" dirty="0" smtClean="0">
                <a:solidFill>
                  <a:srgbClr val="FF0000"/>
                </a:solidFill>
              </a:rPr>
              <a:t>VIVER.</a:t>
            </a:r>
          </a:p>
          <a:p>
            <a:pPr marL="0" indent="0">
              <a:buNone/>
            </a:pPr>
            <a:r>
              <a:rPr lang="pt-BR" sz="2000" i="1" dirty="0" smtClean="0">
                <a:solidFill>
                  <a:srgbClr val="FFFF00"/>
                </a:solidFill>
              </a:rPr>
              <a:t>                                         </a:t>
            </a:r>
          </a:p>
          <a:p>
            <a:pPr>
              <a:buFontTx/>
              <a:buNone/>
            </a:pPr>
            <a:endParaRPr lang="pt-BR" sz="2000" i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BR" sz="2000" i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BR" sz="2000" i="1" dirty="0" smtClean="0">
              <a:solidFill>
                <a:srgbClr val="FFFF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494200" y="6163840"/>
            <a:ext cx="3571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200" i="1" kern="0" dirty="0" err="1" smtClean="0">
                <a:latin typeface="Arial"/>
              </a:rPr>
              <a:t>Dalai</a:t>
            </a:r>
            <a:r>
              <a:rPr lang="pt-BR" sz="3200" i="1" kern="0" dirty="0" smtClean="0">
                <a:latin typeface="Arial"/>
              </a:rPr>
              <a:t> Lama</a:t>
            </a:r>
            <a:endParaRPr lang="pt-BR" sz="3200" i="1" kern="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470025"/>
          </a:xfrm>
          <a:solidFill>
            <a:schemeClr val="accent2"/>
          </a:solidFill>
        </p:spPr>
        <p:txBody>
          <a:bodyPr/>
          <a:lstStyle/>
          <a:p>
            <a:r>
              <a:rPr lang="pt-BR" sz="8000" b="1" dirty="0" smtClean="0">
                <a:solidFill>
                  <a:srgbClr val="FFFF99"/>
                </a:solidFill>
              </a:rPr>
              <a:t>REFLEXÃO</a:t>
            </a:r>
            <a:endParaRPr lang="pt-BR" sz="8000" b="1" dirty="0">
              <a:solidFill>
                <a:srgbClr val="FFFF99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8643966" cy="3571900"/>
          </a:xfrm>
          <a:solidFill>
            <a:srgbClr val="FFFF99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sz="4800" b="1" i="1" dirty="0" smtClean="0"/>
              <a:t>“ </a:t>
            </a:r>
            <a:r>
              <a:rPr lang="pt-BR" sz="4800" b="1" i="1" u="sng" dirty="0" smtClean="0">
                <a:solidFill>
                  <a:srgbClr val="FF0000"/>
                </a:solidFill>
              </a:rPr>
              <a:t>Do passado e do presente, </a:t>
            </a:r>
            <a:r>
              <a:rPr lang="pt-BR" sz="4800" b="1" i="1" dirty="0" smtClean="0"/>
              <a:t>deve ser preservado, apenas, o que for produtivo para a construção do </a:t>
            </a:r>
            <a:r>
              <a:rPr lang="pt-BR" sz="4800" b="1" i="1" dirty="0" smtClean="0">
                <a:solidFill>
                  <a:srgbClr val="FF0000"/>
                </a:solidFill>
              </a:rPr>
              <a:t>futuro</a:t>
            </a:r>
            <a:r>
              <a:rPr lang="pt-BR" sz="4800" b="1" i="1" dirty="0" smtClean="0"/>
              <a:t>”</a:t>
            </a:r>
          </a:p>
          <a:p>
            <a:endParaRPr lang="pt-BR" sz="4800" b="1" i="1" dirty="0" smtClean="0"/>
          </a:p>
          <a:p>
            <a:pPr algn="r"/>
            <a:r>
              <a:rPr lang="pt-BR" b="1" i="1" dirty="0" smtClean="0"/>
              <a:t>Norberto Odebrecht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35527"/>
            <a:ext cx="9144000" cy="1191491"/>
          </a:xfrm>
          <a:solidFill>
            <a:srgbClr val="FFFF99"/>
          </a:solidFill>
        </p:spPr>
        <p:txBody>
          <a:bodyPr/>
          <a:lstStyle/>
          <a:p>
            <a:r>
              <a:rPr lang="pt-BR" sz="4000" b="1" dirty="0" smtClean="0"/>
              <a:t>TEMPO DE RELÓGIO x  </a:t>
            </a:r>
            <a:r>
              <a:rPr lang="pt-BR" sz="4000" b="1" dirty="0" smtClean="0">
                <a:solidFill>
                  <a:srgbClr val="FF0000"/>
                </a:solidFill>
              </a:rPr>
              <a:t>TEMPO DE META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643051"/>
            <a:ext cx="8539625" cy="4813168"/>
          </a:xfrm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TEMPO DE RELÓGIO: Período medido pelo relógio ou calendário. Ex.Sessão de terapia 50’;</a:t>
            </a:r>
          </a:p>
          <a:p>
            <a:r>
              <a:rPr lang="pt-BR" sz="3600" b="1" dirty="0" smtClean="0">
                <a:solidFill>
                  <a:srgbClr val="FF0000"/>
                </a:solidFill>
              </a:rPr>
              <a:t>FLA x FLU = 90 minutos</a:t>
            </a:r>
          </a:p>
          <a:p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br>
              <a:rPr lang="pt-BR" sz="3600" b="1" dirty="0" smtClean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chemeClr val="tx1"/>
                </a:solidFill>
              </a:rPr>
              <a:t>TEMPO DE META: um período que termina com o atingir de uma meta. Ex. Cirurgia;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Chegar à última página dum livro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01090"/>
          </a:xfrm>
          <a:solidFill>
            <a:srgbClr val="FFFF99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pt-BR" sz="4000" b="1" dirty="0" smtClean="0"/>
              <a:t>TEMPO ESTABELECIDO </a:t>
            </a:r>
            <a:br>
              <a:rPr lang="pt-BR" sz="4000" b="1" dirty="0" smtClean="0"/>
            </a:br>
            <a:r>
              <a:rPr lang="pt-BR" sz="4000" b="1" dirty="0" smtClean="0"/>
              <a:t>x </a:t>
            </a:r>
            <a:br>
              <a:rPr lang="pt-BR" sz="4000" b="1" dirty="0" smtClean="0"/>
            </a:br>
            <a:r>
              <a:rPr lang="pt-BR" sz="4000" b="1" dirty="0" smtClean="0"/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TEMPO DE ACONTECIMENTO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3957" y="2133603"/>
            <a:ext cx="8742218" cy="4405745"/>
          </a:xfrm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     TEMPO DE RELÓGIO 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</a:rPr>
              <a:t>PODE: </a:t>
            </a:r>
            <a:r>
              <a:rPr lang="pt-BR" b="1" i="1" dirty="0" smtClean="0">
                <a:solidFill>
                  <a:srgbClr val="FF0000"/>
                </a:solidFill>
              </a:rPr>
              <a:t>Você pode estudar até às 21h e ir dormir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</a:rPr>
              <a:t>   NÃO PODE: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 err="1" smtClean="0">
                <a:solidFill>
                  <a:srgbClr val="FF0000"/>
                </a:solidFill>
              </a:rPr>
              <a:t>Vc</a:t>
            </a:r>
            <a:r>
              <a:rPr lang="pt-BR" b="1" i="1" dirty="0" smtClean="0">
                <a:solidFill>
                  <a:srgbClr val="FF0000"/>
                </a:solidFill>
              </a:rPr>
              <a:t> não pode dormir tarde demais </a:t>
            </a:r>
            <a:br>
              <a:rPr lang="pt-BR" b="1" i="1" dirty="0" smtClean="0">
                <a:solidFill>
                  <a:srgbClr val="FF0000"/>
                </a:solidFill>
              </a:rPr>
            </a:br>
            <a:r>
              <a:rPr lang="pt-BR" b="1" i="1" dirty="0" err="1" smtClean="0">
                <a:solidFill>
                  <a:srgbClr val="FF0000"/>
                </a:solidFill>
              </a:rPr>
              <a:t>pq</a:t>
            </a:r>
            <a:r>
              <a:rPr lang="pt-BR" b="1" i="1" dirty="0" smtClean="0">
                <a:solidFill>
                  <a:srgbClr val="FF0000"/>
                </a:solidFill>
              </a:rPr>
              <a:t> está em fase de crescimento.</a:t>
            </a:r>
            <a:r>
              <a:rPr lang="pt-BR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TEMPO DE META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/>
                </a:solidFill>
              </a:rPr>
              <a:t>  PODE: </a:t>
            </a:r>
            <a:r>
              <a:rPr lang="pt-BR" b="1" i="1" dirty="0" smtClean="0">
                <a:solidFill>
                  <a:schemeClr val="tx1"/>
                </a:solidFill>
              </a:rPr>
              <a:t>você pode estudar até acabar a 1ª lição;</a:t>
            </a:r>
          </a:p>
          <a:p>
            <a:pPr algn="l"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/>
                </a:solidFill>
              </a:rPr>
              <a:t>NÃO PODE: </a:t>
            </a:r>
            <a:r>
              <a:rPr lang="pt-BR" b="1" i="1" dirty="0" smtClean="0">
                <a:solidFill>
                  <a:schemeClr val="tx1"/>
                </a:solidFill>
              </a:rPr>
              <a:t>você não pode dormir antes de</a:t>
            </a:r>
            <a:br>
              <a:rPr lang="pt-BR" b="1" i="1" dirty="0" smtClean="0">
                <a:solidFill>
                  <a:schemeClr val="tx1"/>
                </a:solidFill>
              </a:rPr>
            </a:br>
            <a:r>
              <a:rPr lang="pt-BR" b="1" i="1" dirty="0" smtClean="0">
                <a:solidFill>
                  <a:schemeClr val="tx1"/>
                </a:solidFill>
              </a:rPr>
              <a:t> 			acabar a 1ª lição</a:t>
            </a:r>
            <a:endParaRPr lang="pt-BR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4315"/>
            <a:ext cx="9144000" cy="1142983"/>
          </a:xfrm>
          <a:solidFill>
            <a:srgbClr val="FFFF99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pt-BR" sz="4000" b="1" dirty="0" smtClean="0"/>
              <a:t>ORIENTAÇÃO DE VIDA PELO </a:t>
            </a:r>
            <a:br>
              <a:rPr lang="pt-BR" sz="4000" b="1" dirty="0" smtClean="0"/>
            </a:br>
            <a:r>
              <a:rPr lang="pt-BR" sz="4000" b="1" dirty="0" smtClean="0"/>
              <a:t>TEMPO DE RELÓGIO E DE META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572560" cy="4786322"/>
          </a:xfrm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pt-BR" sz="4400" b="1" dirty="0" smtClean="0">
                <a:solidFill>
                  <a:schemeClr val="tx1"/>
                </a:solidFill>
              </a:rPr>
              <a:t>Eric Berne relaciona os tipos de mensagens que os pais passam para os filhos, com o tipo de vida que levam.</a:t>
            </a:r>
          </a:p>
          <a:p>
            <a:r>
              <a:rPr lang="pt-BR" sz="4400" b="1" i="1" dirty="0" smtClean="0">
                <a:solidFill>
                  <a:srgbClr val="FF0000"/>
                </a:solidFill>
              </a:rPr>
              <a:t>“Alguns se guiam pelo Tempo de Meta, e outros pelo Tempo de relógio”. </a:t>
            </a:r>
            <a:endParaRPr lang="pt-BR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3"/>
          </a:xfrm>
          <a:solidFill>
            <a:srgbClr val="FFFF99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pt-BR" sz="4000" b="1" dirty="0" smtClean="0"/>
              <a:t>TEMPO DE RELÓGIO E DE META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145" y="1500198"/>
            <a:ext cx="9021449" cy="4929198"/>
          </a:xfrm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     </a:t>
            </a:r>
            <a:r>
              <a:rPr lang="pt-BR" sz="3600" b="1" u="sng" dirty="0" smtClean="0">
                <a:solidFill>
                  <a:srgbClr val="FF0000"/>
                </a:solidFill>
              </a:rPr>
              <a:t>TEMPO DE RELÓGIO 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</a:rPr>
              <a:t>PODE: </a:t>
            </a:r>
            <a:r>
              <a:rPr lang="pt-BR" b="1" dirty="0" err="1" smtClean="0">
                <a:solidFill>
                  <a:srgbClr val="FF0000"/>
                </a:solidFill>
              </a:rPr>
              <a:t>vc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i="1" dirty="0" smtClean="0">
                <a:solidFill>
                  <a:srgbClr val="FF0000"/>
                </a:solidFill>
              </a:rPr>
              <a:t>pode aposentar-se após os 60 anos 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</a:rPr>
              <a:t>   NÃO PODE: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 err="1" smtClean="0">
                <a:solidFill>
                  <a:srgbClr val="FF0000"/>
                </a:solidFill>
              </a:rPr>
              <a:t>Vc</a:t>
            </a:r>
            <a:r>
              <a:rPr lang="pt-BR" b="1" i="1" dirty="0" smtClean="0">
                <a:solidFill>
                  <a:srgbClr val="FF0000"/>
                </a:solidFill>
              </a:rPr>
              <a:t> não pode sair do trabalho antes das 18 h;</a:t>
            </a:r>
            <a:r>
              <a:rPr lang="pt-BR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pt-BR" b="1" u="sng" dirty="0" smtClean="0">
                <a:solidFill>
                  <a:schemeClr val="tx1"/>
                </a:solidFill>
              </a:rPr>
              <a:t>TEMPO DE META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/>
                </a:solidFill>
              </a:rPr>
              <a:t>  PODE: </a:t>
            </a:r>
            <a:r>
              <a:rPr lang="pt-BR" b="1" i="1" dirty="0" smtClean="0">
                <a:solidFill>
                  <a:schemeClr val="tx1"/>
                </a:solidFill>
              </a:rPr>
              <a:t>você pode se dedicar à literatura d</a:t>
            </a:r>
            <a:r>
              <a:rPr lang="pt-BR" b="1" dirty="0" smtClean="0">
                <a:solidFill>
                  <a:schemeClr val="tx1"/>
                </a:solidFill>
              </a:rPr>
              <a:t>epois de formado;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/>
                </a:solidFill>
              </a:rPr>
              <a:t>NÃO PODE: </a:t>
            </a:r>
            <a:r>
              <a:rPr lang="pt-BR" b="1" i="1" dirty="0" smtClean="0">
                <a:solidFill>
                  <a:schemeClr val="tx1"/>
                </a:solidFill>
              </a:rPr>
              <a:t>você não pode aprender inglês antes</a:t>
            </a:r>
            <a:br>
              <a:rPr lang="pt-BR" b="1" i="1" dirty="0" smtClean="0">
                <a:solidFill>
                  <a:schemeClr val="tx1"/>
                </a:solidFill>
              </a:rPr>
            </a:br>
            <a:r>
              <a:rPr lang="pt-BR" b="1" i="1" dirty="0" smtClean="0">
                <a:solidFill>
                  <a:schemeClr val="tx1"/>
                </a:solidFill>
              </a:rPr>
              <a:t> 	de se aposentar</a:t>
            </a:r>
          </a:p>
          <a:p>
            <a:endParaRPr lang="pt-BR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4315"/>
            <a:ext cx="9144000" cy="1142983"/>
          </a:xfrm>
          <a:solidFill>
            <a:srgbClr val="FFFF99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pt-BR" sz="4000" b="1" dirty="0" smtClean="0"/>
              <a:t>TEMPO COMBINADO </a:t>
            </a:r>
            <a:br>
              <a:rPr lang="pt-BR" sz="4000" b="1" dirty="0" smtClean="0"/>
            </a:br>
            <a:r>
              <a:rPr lang="pt-BR" sz="4000" b="1" dirty="0" smtClean="0"/>
              <a:t>DE RELÓGIO E DE META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44" y="1785950"/>
            <a:ext cx="8807135" cy="4429132"/>
          </a:xfrm>
          <a:ln w="76200">
            <a:solidFill>
              <a:srgbClr val="7030A0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4400" b="1" dirty="0" smtClean="0">
                <a:solidFill>
                  <a:srgbClr val="FF0000"/>
                </a:solidFill>
              </a:rPr>
              <a:t>PODE: </a:t>
            </a:r>
            <a:r>
              <a:rPr lang="pt-BR" sz="4400" b="1" i="1" dirty="0" smtClean="0">
                <a:solidFill>
                  <a:srgbClr val="FF0000"/>
                </a:solidFill>
              </a:rPr>
              <a:t>pode sair à noite, se terminar de estudar o assunto da prova, antes das 19h ;</a:t>
            </a:r>
          </a:p>
          <a:p>
            <a:pPr>
              <a:buFont typeface="Wingdings" pitchFamily="2" charset="2"/>
              <a:buChar char="Ø"/>
            </a:pPr>
            <a:r>
              <a:rPr lang="pt-BR" sz="4400" b="1" dirty="0" smtClean="0">
                <a:solidFill>
                  <a:schemeClr val="tx1"/>
                </a:solidFill>
              </a:rPr>
              <a:t>NÃO PODE: </a:t>
            </a:r>
            <a:r>
              <a:rPr lang="pt-BR" sz="4400" b="1" i="1" dirty="0" smtClean="0">
                <a:solidFill>
                  <a:schemeClr val="tx1"/>
                </a:solidFill>
              </a:rPr>
              <a:t>Não conte com meu apoio, se não me apresentar o relatório antes das 17h</a:t>
            </a:r>
          </a:p>
          <a:p>
            <a:endParaRPr lang="pt-BR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tângulo 1"/>
          <p:cNvSpPr>
            <a:spLocks noChangeArrowheads="1"/>
          </p:cNvSpPr>
          <p:nvPr/>
        </p:nvSpPr>
        <p:spPr bwMode="auto">
          <a:xfrm>
            <a:off x="571500" y="1065213"/>
            <a:ext cx="8072438" cy="50784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/>
              <a:t>Vencendo ou perdendo, o </a:t>
            </a:r>
            <a:r>
              <a:rPr lang="pt-BR" sz="3600" b="1" dirty="0" smtClean="0"/>
              <a:t>Script</a:t>
            </a:r>
            <a:r>
              <a:rPr lang="pt-BR" sz="3600" b="1" i="1" dirty="0" smtClean="0"/>
              <a:t> </a:t>
            </a:r>
            <a:r>
              <a:rPr lang="pt-BR" sz="3600" b="1" dirty="0"/>
              <a:t>é uma forma de estruturar o tempo, </a:t>
            </a:r>
            <a:r>
              <a:rPr lang="pt-BR" sz="3600" b="1" u="sng" dirty="0"/>
              <a:t>desde o nascimento até a morte.</a:t>
            </a:r>
          </a:p>
          <a:p>
            <a:pPr algn="ctr"/>
            <a:r>
              <a:rPr lang="pt-BR" sz="3600" dirty="0"/>
              <a:t> </a:t>
            </a:r>
          </a:p>
          <a:p>
            <a:pPr algn="ctr"/>
            <a:r>
              <a:rPr lang="pt-BR" sz="3600" dirty="0"/>
              <a:t>A maioria das pessoas se sente desconfortável diante de um período de tempo não estruturado, e, por isso, trata de realizar TRANSAÇÕES para preencher o tempo social de 6 modos. </a:t>
            </a:r>
          </a:p>
        </p:txBody>
      </p:sp>
      <p:sp>
        <p:nvSpPr>
          <p:cNvPr id="49155" name="CaixaDeTexto 2"/>
          <p:cNvSpPr txBox="1">
            <a:spLocks noChangeArrowheads="1"/>
          </p:cNvSpPr>
          <p:nvPr/>
        </p:nvSpPr>
        <p:spPr bwMode="auto">
          <a:xfrm>
            <a:off x="6643688" y="6357938"/>
            <a:ext cx="1714500" cy="36988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  </a:t>
            </a:r>
            <a:r>
              <a:rPr lang="pt-BR" b="1" i="1">
                <a:solidFill>
                  <a:srgbClr val="FFFF00"/>
                </a:solidFill>
              </a:rPr>
              <a:t>Eric Berne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649413"/>
          </a:xfrm>
          <a:prstGeom prst="rect">
            <a:avLst/>
          </a:prstGeom>
          <a:gradFill rotWithShape="1">
            <a:gsLst>
              <a:gs pos="0">
                <a:srgbClr val="FFCC00">
                  <a:alpha val="75999"/>
                </a:srgbClr>
              </a:gs>
              <a:gs pos="50000">
                <a:srgbClr val="FF6600">
                  <a:alpha val="67999"/>
                </a:srgbClr>
              </a:gs>
              <a:gs pos="100000">
                <a:srgbClr val="FFCC00">
                  <a:alpha val="75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lnSpc>
                <a:spcPct val="80000"/>
              </a:lnSpc>
              <a:defRPr/>
            </a:pPr>
            <a:endParaRPr lang="pt-BR" sz="3700">
              <a:latin typeface="Arial" charset="0"/>
            </a:endParaRP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144463" y="219075"/>
            <a:ext cx="8999537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98" tIns="51398" rIns="102798" bIns="51398"/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pt-BR" sz="3600" b="1">
                <a:latin typeface="Comic Sans MS" pitchFamily="66" charset="0"/>
              </a:rPr>
              <a:t>AS 6 FORMAS DE ESTRUTURAÇÃO DO TEMPO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2501900"/>
            <a:ext cx="120935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5" tIns="45686" rIns="91375" bIns="45686">
            <a:spAutoFit/>
          </a:bodyPr>
          <a:lstStyle/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r>
              <a:rPr lang="pt-BR" sz="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endParaRPr lang="pt-BR" sz="16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     ISOLAMENTO</a:t>
            </a: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endParaRPr lang="pt-BR" sz="3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     ATIVIDADES</a:t>
            </a: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endParaRPr lang="pt-BR" sz="3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     RITUAIS</a:t>
            </a: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endParaRPr lang="pt-BR" sz="3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     PASSATEMPOS</a:t>
            </a: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endParaRPr lang="pt-BR" sz="3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     JOGOS PSICOLÓGICOS</a:t>
            </a: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endParaRPr lang="pt-BR" sz="3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     INTIMIDADE</a:t>
            </a:r>
          </a:p>
          <a:p>
            <a:pPr defTabSz="912813">
              <a:lnSpc>
                <a:spcPct val="10000"/>
              </a:lnSpc>
              <a:spcBef>
                <a:spcPct val="50000"/>
              </a:spcBef>
              <a:defRPr/>
            </a:pPr>
            <a:endParaRPr lang="pt-BR" sz="3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468313" y="6096000"/>
            <a:ext cx="2655887" cy="1444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00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238125" y="2471738"/>
            <a:ext cx="8524875" cy="400526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468313" y="5410200"/>
            <a:ext cx="2655887" cy="1444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00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30" name="Rectangle 8"/>
          <p:cNvSpPr>
            <a:spLocks noChangeArrowheads="1"/>
          </p:cNvSpPr>
          <p:nvPr/>
        </p:nvSpPr>
        <p:spPr bwMode="auto">
          <a:xfrm>
            <a:off x="468313" y="4800600"/>
            <a:ext cx="2655887" cy="1460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00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31" name="Rectangle 9"/>
          <p:cNvSpPr>
            <a:spLocks noChangeArrowheads="1"/>
          </p:cNvSpPr>
          <p:nvPr/>
        </p:nvSpPr>
        <p:spPr bwMode="auto">
          <a:xfrm>
            <a:off x="468313" y="4114800"/>
            <a:ext cx="2655887" cy="1444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00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32" name="Rectangle 10"/>
          <p:cNvSpPr>
            <a:spLocks noChangeArrowheads="1"/>
          </p:cNvSpPr>
          <p:nvPr/>
        </p:nvSpPr>
        <p:spPr bwMode="auto">
          <a:xfrm>
            <a:off x="468313" y="3454400"/>
            <a:ext cx="2655887" cy="1444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00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33" name="Rectangle 11"/>
          <p:cNvSpPr>
            <a:spLocks noChangeArrowheads="1"/>
          </p:cNvSpPr>
          <p:nvPr/>
        </p:nvSpPr>
        <p:spPr bwMode="auto">
          <a:xfrm>
            <a:off x="457200" y="2743200"/>
            <a:ext cx="2655888" cy="142875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00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708525" y="1371600"/>
            <a:ext cx="4435475" cy="105092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BBB0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75" tIns="45686" rIns="91375" bIns="45686" anchor="ctr"/>
          <a:lstStyle/>
          <a:p>
            <a:pPr algn="ctr" defTabSz="1028700">
              <a:defRPr/>
            </a:pPr>
            <a:endParaRPr lang="pt-BR" sz="5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35" name="Rectangle 13"/>
          <p:cNvSpPr>
            <a:spLocks noChangeArrowheads="1"/>
          </p:cNvSpPr>
          <p:nvPr/>
        </p:nvSpPr>
        <p:spPr bwMode="auto">
          <a:xfrm>
            <a:off x="4945063" y="1462088"/>
            <a:ext cx="4198937" cy="738187"/>
          </a:xfrm>
          <a:prstGeom prst="rect">
            <a:avLst/>
          </a:prstGeom>
          <a:solidFill>
            <a:srgbClr val="FF6600">
              <a:alpha val="30196"/>
            </a:srgbClr>
          </a:solidFill>
          <a:ln w="38100">
            <a:noFill/>
            <a:miter lim="800000"/>
            <a:headEnd/>
            <a:tailEnd/>
          </a:ln>
        </p:spPr>
        <p:txBody>
          <a:bodyPr lIns="102798" tIns="51398" rIns="102798" bIns="51398" anchor="ctr"/>
          <a:lstStyle/>
          <a:p>
            <a:pPr algn="ctr" defTabSz="912813"/>
            <a:r>
              <a:rPr lang="pt-BR" sz="5000">
                <a:solidFill>
                  <a:schemeClr val="bg1"/>
                </a:solidFill>
                <a:latin typeface="Edwardian Script ITC" pitchFamily="66" charset="0"/>
              </a:rPr>
              <a:t>Eric Berne, 1964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70025"/>
          </a:xfrm>
        </p:spPr>
        <p:txBody>
          <a:bodyPr/>
          <a:lstStyle/>
          <a:p>
            <a:r>
              <a:rPr lang="pt-BR" b="1" dirty="0" smtClean="0"/>
              <a:t>OTIMIZANDO O MEU TEMPO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072494" cy="3924312"/>
          </a:xfr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fontAlgn="t"/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b="1" u="sng" dirty="0">
                <a:solidFill>
                  <a:srgbClr val="FF0000"/>
                </a:solidFill>
              </a:rPr>
              <a:t>ESTRUTURAÇÃO</a:t>
            </a:r>
            <a:br>
              <a:rPr lang="pt-BR" sz="4000" b="1" u="sng" dirty="0">
                <a:solidFill>
                  <a:srgbClr val="FF0000"/>
                </a:solidFill>
              </a:rPr>
            </a:br>
            <a:r>
              <a:rPr lang="pt-BR" sz="4000" b="1" u="sng" dirty="0">
                <a:solidFill>
                  <a:srgbClr val="FF0000"/>
                </a:solidFill>
              </a:rPr>
              <a:t> DO TEMPO</a:t>
            </a:r>
          </a:p>
          <a:p>
            <a:pPr fontAlgn="t"/>
            <a:r>
              <a:rPr lang="pt-BR" sz="4000" b="1" dirty="0">
                <a:solidFill>
                  <a:srgbClr val="FF0000"/>
                </a:solidFill>
              </a:rPr>
              <a:t>Ocupação do tempo para evitar a incerteza quanto ao que fazer, o aborrecimento, o tédio, e para garantir os estímulos procurados.</a:t>
            </a:r>
          </a:p>
          <a:p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5900" y="1588"/>
            <a:ext cx="1331913" cy="685641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18185E"/>
              </a:gs>
              <a:gs pos="100000">
                <a:srgbClr val="3333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 sz="240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808"/>
          </a:xfrm>
          <a:noFill/>
        </p:spPr>
        <p:txBody>
          <a:bodyPr/>
          <a:lstStyle/>
          <a:p>
            <a:pPr eaLnBrk="1" hangingPunct="1"/>
            <a:r>
              <a:rPr lang="pt-BR" sz="8800" b="1" dirty="0" smtClean="0">
                <a:solidFill>
                  <a:schemeClr val="tx1"/>
                </a:solidFill>
              </a:rPr>
              <a:t>TEMPO  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471588" y="1916833"/>
            <a:ext cx="767241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800" b="1" dirty="0"/>
              <a:t>COMO VOCÊ ESTRUTURA O SEU TEMPO?</a:t>
            </a:r>
            <a:br>
              <a:rPr lang="pt-BR" sz="4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OBTER PRAZER NAS TAREFAS DO COTIDIANO?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3"/>
          <p:cNvSpPr txBox="1">
            <a:spLocks noChangeArrowheads="1"/>
          </p:cNvSpPr>
          <p:nvPr/>
        </p:nvSpPr>
        <p:spPr bwMode="auto">
          <a:xfrm>
            <a:off x="642938" y="188913"/>
            <a:ext cx="7756525" cy="708025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ESTRUTURAÇÃO DO TEMPO SOCIAL</a:t>
            </a:r>
          </a:p>
        </p:txBody>
      </p:sp>
      <p:sp>
        <p:nvSpPr>
          <p:cNvPr id="57347" name="CaixaDeTexto 2"/>
          <p:cNvSpPr txBox="1">
            <a:spLocks noChangeArrowheads="1"/>
          </p:cNvSpPr>
          <p:nvPr/>
        </p:nvSpPr>
        <p:spPr bwMode="auto">
          <a:xfrm>
            <a:off x="642938" y="1260475"/>
            <a:ext cx="7715250" cy="4954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latin typeface="Calibri" pitchFamily="34" charset="0"/>
              </a:rPr>
              <a:t>É A FORMA </a:t>
            </a:r>
          </a:p>
          <a:p>
            <a:pPr algn="ctr"/>
            <a:r>
              <a:rPr lang="pt-BR" sz="4400">
                <a:latin typeface="Calibri" pitchFamily="34" charset="0"/>
              </a:rPr>
              <a:t> </a:t>
            </a:r>
            <a:r>
              <a:rPr lang="pt-BR" sz="4400" b="1" u="sng">
                <a:latin typeface="Calibri" pitchFamily="34" charset="0"/>
              </a:rPr>
              <a:t>como ocupamos o nosso tempo</a:t>
            </a:r>
            <a:r>
              <a:rPr lang="pt-BR" sz="4400" u="sng">
                <a:latin typeface="Calibri" pitchFamily="34" charset="0"/>
              </a:rPr>
              <a:t> </a:t>
            </a:r>
          </a:p>
          <a:p>
            <a:pPr algn="ctr"/>
            <a:r>
              <a:rPr lang="pt-BR" sz="4400">
                <a:latin typeface="Calibri" pitchFamily="34" charset="0"/>
              </a:rPr>
              <a:t>para buscar </a:t>
            </a:r>
            <a:r>
              <a:rPr lang="pt-BR" sz="4400" b="1">
                <a:latin typeface="Calibri" pitchFamily="34" charset="0"/>
              </a:rPr>
              <a:t>CARÍCIAS</a:t>
            </a:r>
            <a:r>
              <a:rPr lang="pt-BR" sz="4400">
                <a:latin typeface="Calibri" pitchFamily="34" charset="0"/>
              </a:rPr>
              <a:t>,              </a:t>
            </a:r>
            <a:r>
              <a:rPr lang="pt-BR" sz="4400" b="1">
                <a:solidFill>
                  <a:srgbClr val="FF0000"/>
                </a:solidFill>
                <a:latin typeface="Calibri" pitchFamily="34" charset="0"/>
              </a:rPr>
              <a:t>satisfazer nossas necessidades,                     </a:t>
            </a:r>
            <a:r>
              <a:rPr lang="pt-BR" sz="4400" b="1" u="sng">
                <a:solidFill>
                  <a:srgbClr val="FF0000"/>
                </a:solidFill>
                <a:latin typeface="Calibri" pitchFamily="34" charset="0"/>
              </a:rPr>
              <a:t>evitar a monotonia e            </a:t>
            </a:r>
            <a:r>
              <a:rPr lang="pt-BR" sz="4400" b="1">
                <a:solidFill>
                  <a:srgbClr val="FF0000"/>
                </a:solidFill>
                <a:latin typeface="Calibri" pitchFamily="34" charset="0"/>
              </a:rPr>
              <a:t>obter uma </a:t>
            </a:r>
            <a:r>
              <a:rPr lang="pt-BR" sz="4800" b="1">
                <a:solidFill>
                  <a:srgbClr val="FF0000"/>
                </a:solidFill>
                <a:latin typeface="Calibri" pitchFamily="34" charset="0"/>
              </a:rPr>
              <a:t>sensação de segurança.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gradFill rotWithShape="1">
            <a:gsLst>
              <a:gs pos="0">
                <a:srgbClr val="660066"/>
              </a:gs>
              <a:gs pos="50000">
                <a:srgbClr val="CC66FF"/>
              </a:gs>
              <a:gs pos="100000">
                <a:srgbClr val="66006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pt-BR" sz="4800" b="1" smtClean="0">
                <a:solidFill>
                  <a:schemeClr val="bg1"/>
                </a:solidFill>
              </a:rPr>
              <a:t>OS 6 MODOS DE ESTRUTURAÇÃO DO TEMPO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60575"/>
            <a:ext cx="3168650" cy="4537075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pt-BR" b="1" smtClean="0"/>
              <a:t>Deliberadamente para: repouso, meditação, planejamento etc.</a:t>
            </a:r>
          </a:p>
          <a:p>
            <a:pPr marL="0" indent="0" algn="ctr" eaLnBrk="1" hangingPunct="1">
              <a:buFontTx/>
              <a:buNone/>
            </a:pPr>
            <a:endParaRPr lang="pt-BR" sz="2000" b="1" smtClean="0"/>
          </a:p>
          <a:p>
            <a:pPr marL="0" indent="0" algn="ctr" eaLnBrk="1" hangingPunct="1">
              <a:buFontTx/>
              <a:buNone/>
            </a:pPr>
            <a:r>
              <a:rPr lang="pt-BR" b="1" smtClean="0"/>
              <a:t>Saudações, religiosos, sociais e militares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2060575"/>
            <a:ext cx="3024187" cy="4537075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BR" b="1" smtClean="0"/>
              <a:t>Como fuga, fobias, ressentimentos etc.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pt-BR" b="1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pt-BR" b="1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BR" b="1" smtClean="0"/>
              <a:t>Mutilatórios, compulsivos, letais (de morte).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pt-BR" b="1" smtClean="0"/>
          </a:p>
        </p:txBody>
      </p:sp>
      <p:sp>
        <p:nvSpPr>
          <p:cNvPr id="58373" name="Text Box 12"/>
          <p:cNvSpPr txBox="1">
            <a:spLocks noChangeArrowheads="1"/>
          </p:cNvSpPr>
          <p:nvPr/>
        </p:nvSpPr>
        <p:spPr bwMode="auto">
          <a:xfrm>
            <a:off x="3779838" y="5157788"/>
            <a:ext cx="1584325" cy="123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Rituais</a:t>
            </a:r>
          </a:p>
          <a:p>
            <a:pPr>
              <a:spcBef>
                <a:spcPct val="50000"/>
              </a:spcBef>
            </a:pPr>
            <a:r>
              <a:rPr lang="pt-BR" sz="2800" b="1" dirty="0"/>
              <a:t>  (+ / ++)</a:t>
            </a:r>
          </a:p>
        </p:txBody>
      </p:sp>
      <p:sp>
        <p:nvSpPr>
          <p:cNvPr id="58374" name="Text Box 13"/>
          <p:cNvSpPr txBox="1">
            <a:spLocks noChangeArrowheads="1"/>
          </p:cNvSpPr>
          <p:nvPr/>
        </p:nvSpPr>
        <p:spPr bwMode="auto">
          <a:xfrm>
            <a:off x="611188" y="1557338"/>
            <a:ext cx="25193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/>
              <a:t>OK      ( + )</a:t>
            </a:r>
          </a:p>
        </p:txBody>
      </p:sp>
      <p:sp>
        <p:nvSpPr>
          <p:cNvPr id="58375" name="Text Box 14"/>
          <p:cNvSpPr txBox="1">
            <a:spLocks noChangeArrowheads="1"/>
          </p:cNvSpPr>
          <p:nvPr/>
        </p:nvSpPr>
        <p:spPr bwMode="auto">
          <a:xfrm>
            <a:off x="3492500" y="2360613"/>
            <a:ext cx="2087563" cy="135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/>
              <a:t>Isolamento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   </a:t>
            </a:r>
            <a:r>
              <a:rPr lang="pt-BR" sz="3600" b="1" dirty="0"/>
              <a:t>  </a:t>
            </a:r>
            <a:r>
              <a:rPr lang="pt-BR" sz="3600" b="1" dirty="0">
                <a:solidFill>
                  <a:schemeClr val="bg1"/>
                </a:solidFill>
              </a:rPr>
              <a:t>(o / +)</a:t>
            </a:r>
          </a:p>
        </p:txBody>
      </p:sp>
      <p:sp>
        <p:nvSpPr>
          <p:cNvPr id="58376" name="Text Box 15"/>
          <p:cNvSpPr txBox="1">
            <a:spLocks noChangeArrowheads="1"/>
          </p:cNvSpPr>
          <p:nvPr/>
        </p:nvSpPr>
        <p:spPr bwMode="auto">
          <a:xfrm>
            <a:off x="5929313" y="1557338"/>
            <a:ext cx="274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/>
              <a:t>NÃO OK( - )</a:t>
            </a:r>
          </a:p>
        </p:txBody>
      </p:sp>
      <p:sp>
        <p:nvSpPr>
          <p:cNvPr id="58377" name="Text Box 17"/>
          <p:cNvSpPr txBox="1">
            <a:spLocks noChangeArrowheads="1"/>
          </p:cNvSpPr>
          <p:nvPr/>
        </p:nvSpPr>
        <p:spPr bwMode="auto">
          <a:xfrm>
            <a:off x="8496300" y="35718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1</a:t>
            </a:r>
          </a:p>
        </p:txBody>
      </p:sp>
      <p:sp>
        <p:nvSpPr>
          <p:cNvPr id="58378" name="Line 19"/>
          <p:cNvSpPr>
            <a:spLocks noChangeShapeType="1"/>
          </p:cNvSpPr>
          <p:nvPr/>
        </p:nvSpPr>
        <p:spPr bwMode="auto">
          <a:xfrm>
            <a:off x="3419475" y="1557338"/>
            <a:ext cx="0" cy="5300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379" name="Line 20"/>
          <p:cNvSpPr>
            <a:spLocks noChangeShapeType="1"/>
          </p:cNvSpPr>
          <p:nvPr/>
        </p:nvSpPr>
        <p:spPr bwMode="auto">
          <a:xfrm>
            <a:off x="5651500" y="1557338"/>
            <a:ext cx="0" cy="5300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380" name="Line 18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381" name="Line 18"/>
          <p:cNvSpPr>
            <a:spLocks noChangeShapeType="1"/>
          </p:cNvSpPr>
          <p:nvPr/>
        </p:nvSpPr>
        <p:spPr bwMode="auto">
          <a:xfrm>
            <a:off x="0" y="4500563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gradFill rotWithShape="1">
            <a:gsLst>
              <a:gs pos="0">
                <a:srgbClr val="660066"/>
              </a:gs>
              <a:gs pos="50000">
                <a:srgbClr val="CC66FF"/>
              </a:gs>
              <a:gs pos="100000">
                <a:srgbClr val="66006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pt-BR" sz="4800" b="1" smtClean="0">
                <a:solidFill>
                  <a:schemeClr val="bg1"/>
                </a:solidFill>
              </a:rPr>
              <a:t>OS 6 MODOS DE ESTRUTURAÇÃO DO TEMPO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60575"/>
            <a:ext cx="2819400" cy="4537075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pt-BR" b="1" smtClean="0"/>
              <a:t>Estudar, ler, trabalho (ético), atividades lúdicas etc.</a:t>
            </a:r>
          </a:p>
          <a:p>
            <a:pPr marL="0" indent="0" algn="ctr" eaLnBrk="1" hangingPunct="1">
              <a:buFontTx/>
              <a:buNone/>
            </a:pPr>
            <a:endParaRPr lang="pt-BR" sz="2000" b="1" smtClean="0"/>
          </a:p>
          <a:p>
            <a:pPr marL="0" indent="0" algn="ctr" eaLnBrk="1" hangingPunct="1">
              <a:buFontTx/>
              <a:buNone/>
            </a:pPr>
            <a:endParaRPr lang="pt-BR" sz="2000" b="1" smtClean="0"/>
          </a:p>
          <a:p>
            <a:pPr marL="0" indent="0" algn="ctr" eaLnBrk="1" hangingPunct="1">
              <a:buFontTx/>
              <a:buNone/>
            </a:pPr>
            <a:r>
              <a:rPr lang="pt-BR" b="1" smtClean="0"/>
              <a:t>Bate-papos, amenidades, piadas etc.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56325" y="2060575"/>
            <a:ext cx="2663825" cy="4537075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pt-BR" b="1" smtClean="0"/>
              <a:t>Por fuga, ativismo, manipulações, atuações não éticas etc.</a:t>
            </a:r>
          </a:p>
          <a:p>
            <a:pPr marL="0" indent="0" algn="ctr" eaLnBrk="1" hangingPunct="1">
              <a:buFontTx/>
              <a:buNone/>
            </a:pPr>
            <a:endParaRPr lang="pt-BR" sz="1800" b="1" smtClean="0"/>
          </a:p>
          <a:p>
            <a:pPr marL="0" indent="0" algn="ctr" eaLnBrk="1" hangingPunct="1">
              <a:buFontTx/>
              <a:buNone/>
            </a:pPr>
            <a:r>
              <a:rPr lang="pt-BR" b="1" smtClean="0"/>
              <a:t>Evitação ou fuga, fofocas etc.</a:t>
            </a:r>
          </a:p>
          <a:p>
            <a:pPr marL="0" indent="0" algn="ctr" eaLnBrk="1" hangingPunct="1">
              <a:buFontTx/>
              <a:buNone/>
            </a:pPr>
            <a:endParaRPr lang="pt-BR" b="1" smtClean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203575" y="4797425"/>
            <a:ext cx="2654300" cy="127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Passatempo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   </a:t>
            </a:r>
            <a:r>
              <a:rPr lang="pt-BR" sz="3000" b="1" dirty="0">
                <a:solidFill>
                  <a:schemeClr val="bg1"/>
                </a:solidFill>
              </a:rPr>
              <a:t>(+++ / ++++)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11188" y="1557338"/>
            <a:ext cx="25193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OK      ( + )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286125" y="2276475"/>
            <a:ext cx="2293938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Atividade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   </a:t>
            </a:r>
            <a:r>
              <a:rPr lang="pt-BR" sz="2800" b="1" dirty="0">
                <a:solidFill>
                  <a:schemeClr val="bg1"/>
                </a:solidFill>
              </a:rPr>
              <a:t>(++ / +++)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156325" y="155733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/>
              <a:t>NÃO OK   ( - )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8459788" y="357188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2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132138" y="1557338"/>
            <a:ext cx="0" cy="5300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795963" y="1557338"/>
            <a:ext cx="0" cy="5300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9405" name="Line 12"/>
          <p:cNvSpPr>
            <a:spLocks noChangeShapeType="1"/>
          </p:cNvSpPr>
          <p:nvPr/>
        </p:nvSpPr>
        <p:spPr bwMode="auto">
          <a:xfrm>
            <a:off x="152400" y="4500563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gradFill rotWithShape="1">
            <a:gsLst>
              <a:gs pos="0">
                <a:srgbClr val="660066"/>
              </a:gs>
              <a:gs pos="50000">
                <a:srgbClr val="CC66FF"/>
              </a:gs>
              <a:gs pos="100000">
                <a:srgbClr val="66006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pt-BR" sz="4800" b="1" smtClean="0">
                <a:solidFill>
                  <a:schemeClr val="bg1"/>
                </a:solidFill>
              </a:rPr>
              <a:t>OS 6 MODOS DE ESTRUTURAÇÃO DO TEMPO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3168650" cy="4537075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BR" sz="3200" b="1" smtClean="0"/>
              <a:t>Confidências, intercâmbio de emoções autênticas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pt-BR" sz="3200" b="1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BR" sz="3200" b="1" smtClean="0"/>
              <a:t>Não há.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84888" y="2205038"/>
            <a:ext cx="2808287" cy="4464050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BR" sz="3200" b="1" smtClean="0"/>
              <a:t>Sadismo / Masoquismo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pt-BR" sz="3200" b="1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pt-BR" sz="3200" b="1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BR" sz="3200" b="1" smtClean="0"/>
              <a:t>“Defeito”, “ciúme”, “querida”, “peguei-te, desgraçado”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419475" y="4652963"/>
            <a:ext cx="2447925" cy="206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 dirty="0"/>
              <a:t>JOGOS </a:t>
            </a:r>
            <a:r>
              <a:rPr lang="pt-BR" sz="2800" b="1" dirty="0"/>
              <a:t>Psicológicos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      </a:t>
            </a:r>
            <a:r>
              <a:rPr lang="pt-BR" sz="4000" b="1" dirty="0">
                <a:solidFill>
                  <a:schemeClr val="bg1"/>
                </a:solidFill>
              </a:rPr>
              <a:t> (- - - -)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11188" y="1557338"/>
            <a:ext cx="25193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/>
              <a:t>OK      ( + )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492500" y="2276475"/>
            <a:ext cx="2365375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400" b="1" dirty="0"/>
              <a:t>Intimidade</a:t>
            </a:r>
          </a:p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</a:rPr>
              <a:t>    </a:t>
            </a:r>
            <a:r>
              <a:rPr lang="pt-BR" sz="3600" b="1" dirty="0">
                <a:solidFill>
                  <a:schemeClr val="bg1"/>
                </a:solidFill>
              </a:rPr>
              <a:t> (++++)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156325" y="1557338"/>
            <a:ext cx="2773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/>
              <a:t>NÃO OK  ( - )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459788" y="357188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3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419475" y="1557338"/>
            <a:ext cx="0" cy="5300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5940425" y="1557338"/>
            <a:ext cx="0" cy="5300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0429" name="Line 12"/>
          <p:cNvSpPr>
            <a:spLocks noChangeShapeType="1"/>
          </p:cNvSpPr>
          <p:nvPr/>
        </p:nvSpPr>
        <p:spPr bwMode="auto">
          <a:xfrm>
            <a:off x="0" y="407193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aixaDeTexto 1"/>
          <p:cNvSpPr txBox="1">
            <a:spLocks noChangeArrowheads="1"/>
          </p:cNvSpPr>
          <p:nvPr/>
        </p:nvSpPr>
        <p:spPr bwMode="auto">
          <a:xfrm>
            <a:off x="428625" y="188913"/>
            <a:ext cx="778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400" b="1">
                <a:solidFill>
                  <a:schemeClr val="bg1"/>
                </a:solidFill>
              </a:rPr>
              <a:t>TEMPOGRAMA</a:t>
            </a:r>
            <a:r>
              <a:rPr lang="pt-BR" sz="2800" b="1">
                <a:solidFill>
                  <a:schemeClr val="bg1"/>
                </a:solidFill>
              </a:rPr>
              <a:t> 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51050" y="3786188"/>
            <a:ext cx="5521325" cy="285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 rot="5400000">
            <a:off x="2807494" y="3969544"/>
            <a:ext cx="36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3671094" y="3969544"/>
            <a:ext cx="36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36282" y="3969544"/>
            <a:ext cx="36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rot="5400000">
            <a:off x="5399882" y="3969544"/>
            <a:ext cx="36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048" name="CaixaDeTexto 8"/>
          <p:cNvSpPr txBox="1">
            <a:spLocks noChangeArrowheads="1"/>
          </p:cNvSpPr>
          <p:nvPr/>
        </p:nvSpPr>
        <p:spPr bwMode="auto">
          <a:xfrm>
            <a:off x="2339975" y="3714750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Isol</a:t>
            </a:r>
          </a:p>
        </p:txBody>
      </p:sp>
      <p:sp>
        <p:nvSpPr>
          <p:cNvPr id="87049" name="CaixaDeTexto 9"/>
          <p:cNvSpPr txBox="1">
            <a:spLocks noChangeArrowheads="1"/>
          </p:cNvSpPr>
          <p:nvPr/>
        </p:nvSpPr>
        <p:spPr bwMode="auto">
          <a:xfrm>
            <a:off x="3203575" y="3714750"/>
            <a:ext cx="59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Rit</a:t>
            </a:r>
          </a:p>
        </p:txBody>
      </p:sp>
      <p:sp>
        <p:nvSpPr>
          <p:cNvPr id="87050" name="CaixaDeTexto 10"/>
          <p:cNvSpPr txBox="1">
            <a:spLocks noChangeArrowheads="1"/>
          </p:cNvSpPr>
          <p:nvPr/>
        </p:nvSpPr>
        <p:spPr bwMode="auto">
          <a:xfrm>
            <a:off x="3929063" y="3714750"/>
            <a:ext cx="868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Atvd</a:t>
            </a:r>
          </a:p>
        </p:txBody>
      </p:sp>
      <p:sp>
        <p:nvSpPr>
          <p:cNvPr id="87051" name="CaixaDeTexto 11"/>
          <p:cNvSpPr txBox="1">
            <a:spLocks noChangeArrowheads="1"/>
          </p:cNvSpPr>
          <p:nvPr/>
        </p:nvSpPr>
        <p:spPr bwMode="auto">
          <a:xfrm>
            <a:off x="4932363" y="3714750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Pst</a:t>
            </a:r>
          </a:p>
        </p:txBody>
      </p:sp>
      <p:sp>
        <p:nvSpPr>
          <p:cNvPr id="87052" name="CaixaDeTexto 12"/>
          <p:cNvSpPr txBox="1">
            <a:spLocks noChangeArrowheads="1"/>
          </p:cNvSpPr>
          <p:nvPr/>
        </p:nvSpPr>
        <p:spPr bwMode="auto">
          <a:xfrm>
            <a:off x="5572125" y="3714750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/>
              <a:t>Jogos  Intim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857875" y="1785938"/>
            <a:ext cx="568325" cy="2003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940300" y="2143125"/>
            <a:ext cx="560388" cy="16462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7055" name="CaixaDeTexto 18"/>
          <p:cNvSpPr txBox="1">
            <a:spLocks noChangeArrowheads="1"/>
          </p:cNvSpPr>
          <p:nvPr/>
        </p:nvSpPr>
        <p:spPr bwMode="auto">
          <a:xfrm>
            <a:off x="1428750" y="5429250"/>
            <a:ext cx="6429375" cy="769938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>
                <a:solidFill>
                  <a:srgbClr val="FFFF00"/>
                </a:solidFill>
              </a:rPr>
              <a:t>EM DIA ÚTIL</a:t>
            </a:r>
          </a:p>
        </p:txBody>
      </p:sp>
      <p:sp>
        <p:nvSpPr>
          <p:cNvPr id="19" name="Retângulo 18"/>
          <p:cNvSpPr/>
          <p:nvPr/>
        </p:nvSpPr>
        <p:spPr>
          <a:xfrm rot="5400000">
            <a:off x="3025775" y="2168525"/>
            <a:ext cx="2589213" cy="6461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339975" y="1714500"/>
            <a:ext cx="588963" cy="2071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197225" y="3143250"/>
            <a:ext cx="588963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626225" y="3143250"/>
            <a:ext cx="588963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7060" name="CaixaDeTexto 22"/>
          <p:cNvSpPr txBox="1">
            <a:spLocks noChangeArrowheads="1"/>
          </p:cNvSpPr>
          <p:nvPr/>
        </p:nvSpPr>
        <p:spPr bwMode="auto">
          <a:xfrm>
            <a:off x="428625" y="3214688"/>
            <a:ext cx="166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N ºde HORAS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aixaDeTexto 1"/>
          <p:cNvSpPr txBox="1">
            <a:spLocks noChangeArrowheads="1"/>
          </p:cNvSpPr>
          <p:nvPr/>
        </p:nvSpPr>
        <p:spPr bwMode="auto">
          <a:xfrm>
            <a:off x="428625" y="188913"/>
            <a:ext cx="778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400" b="1">
                <a:solidFill>
                  <a:schemeClr val="bg1"/>
                </a:solidFill>
              </a:rPr>
              <a:t>TEMPOGRAMA</a:t>
            </a:r>
            <a:r>
              <a:rPr lang="pt-BR" sz="2800" b="1">
                <a:solidFill>
                  <a:schemeClr val="bg1"/>
                </a:solidFill>
              </a:rPr>
              <a:t> 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51050" y="3786188"/>
            <a:ext cx="5521325" cy="285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 rot="5400000">
            <a:off x="2807494" y="3969544"/>
            <a:ext cx="36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3671094" y="3969544"/>
            <a:ext cx="36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36282" y="3969544"/>
            <a:ext cx="36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rot="5400000">
            <a:off x="5399882" y="3969544"/>
            <a:ext cx="36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072" name="CaixaDeTexto 8"/>
          <p:cNvSpPr txBox="1">
            <a:spLocks noChangeArrowheads="1"/>
          </p:cNvSpPr>
          <p:nvPr/>
        </p:nvSpPr>
        <p:spPr bwMode="auto">
          <a:xfrm>
            <a:off x="2339975" y="3714750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Isol</a:t>
            </a:r>
          </a:p>
        </p:txBody>
      </p:sp>
      <p:sp>
        <p:nvSpPr>
          <p:cNvPr id="88073" name="CaixaDeTexto 9"/>
          <p:cNvSpPr txBox="1">
            <a:spLocks noChangeArrowheads="1"/>
          </p:cNvSpPr>
          <p:nvPr/>
        </p:nvSpPr>
        <p:spPr bwMode="auto">
          <a:xfrm>
            <a:off x="3203575" y="3714750"/>
            <a:ext cx="59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Rit</a:t>
            </a:r>
          </a:p>
        </p:txBody>
      </p:sp>
      <p:sp>
        <p:nvSpPr>
          <p:cNvPr id="88074" name="CaixaDeTexto 10"/>
          <p:cNvSpPr txBox="1">
            <a:spLocks noChangeArrowheads="1"/>
          </p:cNvSpPr>
          <p:nvPr/>
        </p:nvSpPr>
        <p:spPr bwMode="auto">
          <a:xfrm>
            <a:off x="3929063" y="3714750"/>
            <a:ext cx="868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Atvd</a:t>
            </a:r>
          </a:p>
        </p:txBody>
      </p:sp>
      <p:sp>
        <p:nvSpPr>
          <p:cNvPr id="88075" name="CaixaDeTexto 11"/>
          <p:cNvSpPr txBox="1">
            <a:spLocks noChangeArrowheads="1"/>
          </p:cNvSpPr>
          <p:nvPr/>
        </p:nvSpPr>
        <p:spPr bwMode="auto">
          <a:xfrm>
            <a:off x="4932363" y="3714750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Pst</a:t>
            </a:r>
          </a:p>
        </p:txBody>
      </p:sp>
      <p:sp>
        <p:nvSpPr>
          <p:cNvPr id="88076" name="CaixaDeTexto 12"/>
          <p:cNvSpPr txBox="1">
            <a:spLocks noChangeArrowheads="1"/>
          </p:cNvSpPr>
          <p:nvPr/>
        </p:nvSpPr>
        <p:spPr bwMode="auto">
          <a:xfrm>
            <a:off x="5572125" y="3714750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/>
              <a:t>Jogos  Intim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857875" y="1785938"/>
            <a:ext cx="568325" cy="2003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940300" y="1571625"/>
            <a:ext cx="560388" cy="22177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8079" name="CaixaDeTexto 18"/>
          <p:cNvSpPr txBox="1">
            <a:spLocks noChangeArrowheads="1"/>
          </p:cNvSpPr>
          <p:nvPr/>
        </p:nvSpPr>
        <p:spPr bwMode="auto">
          <a:xfrm>
            <a:off x="1428750" y="5429250"/>
            <a:ext cx="6429375" cy="769938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>
                <a:solidFill>
                  <a:srgbClr val="FFFF00"/>
                </a:solidFill>
              </a:rPr>
              <a:t>Em dia de descanso</a:t>
            </a:r>
          </a:p>
        </p:txBody>
      </p:sp>
      <p:sp>
        <p:nvSpPr>
          <p:cNvPr id="19" name="Retângulo 18"/>
          <p:cNvSpPr/>
          <p:nvPr/>
        </p:nvSpPr>
        <p:spPr>
          <a:xfrm rot="5400000">
            <a:off x="3641725" y="2784475"/>
            <a:ext cx="1357313" cy="6461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339975" y="2071688"/>
            <a:ext cx="588963" cy="171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197225" y="3143250"/>
            <a:ext cx="588963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626225" y="2714625"/>
            <a:ext cx="588963" cy="1071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8084" name="CaixaDeTexto 22"/>
          <p:cNvSpPr txBox="1">
            <a:spLocks noChangeArrowheads="1"/>
          </p:cNvSpPr>
          <p:nvPr/>
        </p:nvSpPr>
        <p:spPr bwMode="auto">
          <a:xfrm>
            <a:off x="428625" y="3214688"/>
            <a:ext cx="166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N ºde HORAS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tângulo 1"/>
          <p:cNvSpPr>
            <a:spLocks noChangeArrowheads="1"/>
          </p:cNvSpPr>
          <p:nvPr/>
        </p:nvSpPr>
        <p:spPr bwMode="auto">
          <a:xfrm>
            <a:off x="251520" y="692696"/>
            <a:ext cx="8572500" cy="507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/>
              <a:t>CONHECENDO O VALOR DO TEMPO, VOCÊ SE HABILITA A MONTAR ESQUEMAS DE VENCEDOR, E ... VENCER.</a:t>
            </a:r>
          </a:p>
          <a:p>
            <a:pPr algn="ctr"/>
            <a:endParaRPr lang="pt-BR" sz="3600" b="1" dirty="0"/>
          </a:p>
          <a:p>
            <a:pPr algn="ctr"/>
            <a:r>
              <a:rPr lang="pt-BR" sz="3600" dirty="0"/>
              <a:t>========== </a:t>
            </a:r>
            <a:r>
              <a:rPr lang="pt-BR" sz="3600" b="1" dirty="0"/>
              <a:t>LEMBRETE=========</a:t>
            </a:r>
            <a:endParaRPr lang="pt-BR" sz="3600" dirty="0"/>
          </a:p>
          <a:p>
            <a:pPr algn="ctr"/>
            <a:r>
              <a:rPr lang="pt-BR" sz="3600" b="1" dirty="0"/>
              <a:t>O maior sucesso pessoal é você se sentir o seu próprio dono, e viver como você deseja.</a:t>
            </a:r>
          </a:p>
        </p:txBody>
      </p:sp>
      <p:sp>
        <p:nvSpPr>
          <p:cNvPr id="51203" name="CaixaDeTexto 2"/>
          <p:cNvSpPr txBox="1">
            <a:spLocks noChangeArrowheads="1"/>
          </p:cNvSpPr>
          <p:nvPr/>
        </p:nvSpPr>
        <p:spPr bwMode="auto">
          <a:xfrm>
            <a:off x="5357813" y="6143625"/>
            <a:ext cx="3000375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 </a:t>
            </a:r>
            <a:r>
              <a:rPr lang="pt-BR" sz="2000" b="1" i="1">
                <a:solidFill>
                  <a:srgbClr val="FFFF00"/>
                </a:solidFill>
              </a:rPr>
              <a:t>Antonio Pedreira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404813"/>
            <a:ext cx="8540750" cy="6119812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sz="7200" i="1" dirty="0" smtClean="0">
                <a:latin typeface="Arial Black" pitchFamily="34" charset="0"/>
              </a:rPr>
              <a:t>Muito Obrigada,</a:t>
            </a:r>
          </a:p>
          <a:p>
            <a:pPr eaLnBrk="1" hangingPunct="1">
              <a:buFontTx/>
              <a:buNone/>
              <a:defRPr/>
            </a:pPr>
            <a:endParaRPr lang="pt-BR" sz="2800" i="1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8800" i="1" dirty="0" smtClean="0">
                <a:latin typeface="Arial Black" pitchFamily="34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pt-BR" sz="4000" i="1" dirty="0" smtClean="0">
              <a:latin typeface="Arial Black" pitchFamily="34" charset="0"/>
            </a:endParaRPr>
          </a:p>
          <a:p>
            <a:pPr algn="r" eaLnBrk="1" hangingPunct="1">
              <a:buFontTx/>
              <a:buNone/>
              <a:defRPr/>
            </a:pPr>
            <a:r>
              <a:rPr lang="pt-BR" i="1" dirty="0" smtClean="0">
                <a:latin typeface="Arial Black" pitchFamily="34" charset="0"/>
              </a:rPr>
              <a:t>Visite o nosso site:</a:t>
            </a:r>
          </a:p>
          <a:p>
            <a:pPr algn="r" eaLnBrk="1" hangingPunct="1">
              <a:buFontTx/>
              <a:buNone/>
              <a:defRPr/>
            </a:pPr>
            <a:r>
              <a:rPr lang="pt-BR" i="1" dirty="0" smtClean="0">
                <a:latin typeface="Arial Black" pitchFamily="34" charset="0"/>
              </a:rPr>
              <a:t>www.antoniopedreira.com</a:t>
            </a:r>
          </a:p>
          <a:p>
            <a:pPr algn="r" eaLnBrk="1" hangingPunct="1">
              <a:buFontTx/>
              <a:buNone/>
              <a:defRPr/>
            </a:pPr>
            <a:r>
              <a:rPr lang="pt-BR" i="1" dirty="0" err="1" smtClean="0">
                <a:latin typeface="Arial Black" pitchFamily="34" charset="0"/>
              </a:rPr>
              <a:t>e-mail:sonianogueira.at@gmail.com</a:t>
            </a:r>
            <a:endParaRPr lang="pt-BR" i="1" dirty="0" smtClean="0">
              <a:latin typeface="Arial Black" pitchFamily="34" charset="0"/>
            </a:endParaRPr>
          </a:p>
        </p:txBody>
      </p:sp>
      <p:sp>
        <p:nvSpPr>
          <p:cNvPr id="55299" name="Rectangle 3"/>
          <p:cNvSpPr>
            <a:spLocks noGrp="1" noChangeAspect="1" noChangeArrowheads="1"/>
          </p:cNvSpPr>
          <p:nvPr/>
        </p:nvSpPr>
        <p:spPr bwMode="auto">
          <a:xfrm>
            <a:off x="2843213" y="1628775"/>
            <a:ext cx="3671887" cy="27543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500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1538" y="173049"/>
            <a:ext cx="7000924" cy="182719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OTIMIZANDO </a:t>
            </a:r>
            <a:br>
              <a:rPr lang="pt-BR" sz="6600" b="1" dirty="0" smtClean="0">
                <a:solidFill>
                  <a:srgbClr val="FF0000"/>
                </a:solidFill>
              </a:rPr>
            </a:br>
            <a:r>
              <a:rPr lang="pt-BR" sz="6600" b="1" dirty="0" smtClean="0">
                <a:solidFill>
                  <a:srgbClr val="FF0000"/>
                </a:solidFill>
              </a:rPr>
              <a:t>O MEU TEMPO</a:t>
            </a:r>
            <a:endParaRPr lang="pt-BR" sz="6600" b="1" dirty="0">
              <a:solidFill>
                <a:srgbClr val="FF00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8572560" cy="4214842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7200" b="1" i="1" dirty="0">
                <a:solidFill>
                  <a:schemeClr val="tx1"/>
                </a:solidFill>
              </a:rPr>
              <a:t>Antonio Pedreira</a:t>
            </a:r>
            <a:br>
              <a:rPr lang="pt-BR" sz="7200" b="1" i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Médico Psicoterapeuta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u="sng" dirty="0">
                <a:solidFill>
                  <a:schemeClr val="tx1"/>
                </a:solidFill>
              </a:rPr>
              <a:t>Membro Didata</a:t>
            </a:r>
            <a:r>
              <a:rPr lang="pt-BR" sz="6600" b="1" dirty="0">
                <a:solidFill>
                  <a:schemeClr val="tx1"/>
                </a:solidFill>
              </a:rPr>
              <a:t> </a:t>
            </a:r>
            <a:br>
              <a:rPr lang="pt-BR" sz="6600" b="1" dirty="0">
                <a:solidFill>
                  <a:schemeClr val="tx1"/>
                </a:solidFill>
              </a:rPr>
            </a:br>
            <a:r>
              <a:rPr lang="pt-BR" sz="6600" b="1" dirty="0">
                <a:solidFill>
                  <a:schemeClr val="tx1"/>
                </a:solidFill>
              </a:rPr>
              <a:t>da UNAT-BRASIL e ALAT</a:t>
            </a:r>
            <a:br>
              <a:rPr lang="pt-BR" sz="6600" b="1" dirty="0">
                <a:solidFill>
                  <a:schemeClr val="tx1"/>
                </a:solidFill>
              </a:rPr>
            </a:br>
            <a:endParaRPr lang="pt-B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6" y="138544"/>
            <a:ext cx="8769926" cy="189241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HORAS NUNCA PARECEM SUFICIENTES!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091" y="2411089"/>
            <a:ext cx="8603673" cy="411440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MODOS PRAGMÁTICOS DE:</a:t>
            </a:r>
          </a:p>
          <a:p>
            <a:r>
              <a:rPr lang="pt-B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1.Fazer rendê-las, administrando 			melhor o seu tempo. </a:t>
            </a:r>
          </a:p>
          <a:p>
            <a:pPr algn="l"/>
            <a:r>
              <a:rPr lang="pt-BR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2.IDEIAS CONCRETAS E REALISTAS 	</a:t>
            </a:r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PARA QUEM  QUER </a:t>
            </a:r>
            <a:b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TIRAR O MÁXIMO PROVEITO DE 			CADA DIA DE TRABALHO. 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00200" y="6858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965200"/>
            <a:ext cx="7731968" cy="1311672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sz="3600" b="1" dirty="0" smtClean="0">
                <a:solidFill>
                  <a:srgbClr val="0000FF"/>
                </a:solidFill>
              </a:rPr>
              <a:t>  </a:t>
            </a:r>
            <a:r>
              <a:rPr lang="pt-BR" sz="3600" b="1" dirty="0" smtClean="0">
                <a:solidFill>
                  <a:srgbClr val="0000FF"/>
                </a:solidFill>
                <a:latin typeface="Comic Sans MS" pitchFamily="66" charset="0"/>
              </a:rPr>
              <a:t>SEU TEMPO = SUA VIDA                 </a:t>
            </a:r>
            <a:r>
              <a:rPr lang="pt-BR" sz="4000" b="1" dirty="0" smtClean="0">
                <a:solidFill>
                  <a:srgbClr val="0000FF"/>
                </a:solidFill>
              </a:rPr>
              <a:t>	</a:t>
            </a:r>
            <a:r>
              <a:rPr lang="pt-BR" sz="2800" dirty="0" smtClean="0">
                <a:latin typeface="Comic Sans MS" pitchFamily="66" charset="0"/>
              </a:rPr>
              <a:t>(24h /d)</a:t>
            </a:r>
          </a:p>
        </p:txBody>
      </p:sp>
      <p:sp>
        <p:nvSpPr>
          <p:cNvPr id="53254" name="WordArt 4"/>
          <p:cNvSpPr>
            <a:spLocks noChangeArrowheads="1" noChangeShapeType="1" noTextEdit="1"/>
          </p:cNvSpPr>
          <p:nvPr/>
        </p:nvSpPr>
        <p:spPr bwMode="auto">
          <a:xfrm rot="532686">
            <a:off x="1870075" y="2043113"/>
            <a:ext cx="6840538" cy="46847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134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 TEMPO É  </a:t>
            </a:r>
          </a:p>
          <a:p>
            <a:pPr algn="ctr"/>
            <a:r>
              <a:rPr lang="pt-B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PRIORIDADE ! "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140450" y="206375"/>
            <a:ext cx="29686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47" tIns="31723" rIns="63447" bIns="31723">
            <a:spAutoFit/>
          </a:bodyPr>
          <a:lstStyle/>
          <a:p>
            <a:pPr algn="r" defTabSz="635000">
              <a:spcBef>
                <a:spcPct val="50000"/>
              </a:spcBef>
              <a:defRPr/>
            </a:pPr>
            <a:r>
              <a:rPr lang="pt-BR" sz="1900" b="1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 Antônio Pedreira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473" y="235528"/>
            <a:ext cx="7988877" cy="1455162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5400" b="1" dirty="0" smtClean="0"/>
              <a:t>AGENDE-SE REALISTICAMENTE!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522" y="2088870"/>
            <a:ext cx="8714507" cy="4351338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Char char="Ø"/>
            </a:pPr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Organize a sua agenda </a:t>
            </a:r>
            <a:b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as suas necessidades, não com a sua vontade </a:t>
            </a:r>
            <a:b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evite improvisar: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ESTABELEÇA PRAZOS PESSOAIS, ANOTE-OS 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PLANEJE O SEU TRABALHO </a:t>
            </a:r>
            <a:b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FORMA A CUMPRI-LOS. </a:t>
            </a:r>
            <a:endParaRPr lang="pt-BR" sz="3600" b="1" u="sng" dirty="0"/>
          </a:p>
        </p:txBody>
      </p:sp>
    </p:spTree>
    <p:extLst>
      <p:ext uri="{BB962C8B-B14F-4D97-AF65-F5344CB8AC3E}">
        <p14:creationId xmlns:p14="http://schemas.microsoft.com/office/powerpoint/2010/main" val="24447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3234" y="1773420"/>
            <a:ext cx="8672948" cy="4862912"/>
          </a:xfr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indent="-457200" algn="l">
              <a:buAutoNum type="arabicParenR"/>
            </a:pPr>
            <a:r>
              <a:rPr lang="pt-BR" sz="3800" dirty="0" smtClean="0"/>
              <a:t>USE </a:t>
            </a:r>
            <a:r>
              <a:rPr lang="pt-BR" sz="3800" dirty="0" smtClean="0"/>
              <a:t>A MANHÃ PRA TAREFAS CRIATIVAS </a:t>
            </a:r>
            <a:br>
              <a:rPr lang="pt-BR" sz="3800" dirty="0" smtClean="0"/>
            </a:br>
            <a:r>
              <a:rPr lang="pt-BR" sz="3800" dirty="0" smtClean="0"/>
              <a:t>		E A TARDE PARA REUNIÕES</a:t>
            </a:r>
          </a:p>
          <a:p>
            <a:pPr marL="457200" indent="-457200" algn="l">
              <a:buAutoNum type="arabicParenR"/>
            </a:pPr>
            <a:r>
              <a:rPr lang="pt-BR" sz="4000" dirty="0" smtClean="0"/>
              <a:t>PONHA PRAZOS PARA SI, E PARA</a:t>
            </a:r>
            <a:br>
              <a:rPr lang="pt-BR" sz="4000" dirty="0" smtClean="0"/>
            </a:br>
            <a:r>
              <a:rPr lang="pt-BR" sz="4000" dirty="0" smtClean="0"/>
              <a:t>		OS OUTROS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pt-BR" sz="3600" dirty="0" smtClean="0"/>
              <a:t>MANUSEIE CADA </a:t>
            </a:r>
            <a:r>
              <a:rPr lang="pt-BR" sz="3600" dirty="0"/>
              <a:t>FOQUE-SE NOS ITENS QUE TRARÁ OS MELHORES BENEFÍCIOS A LONGO PRAZO</a:t>
            </a:r>
          </a:p>
          <a:p>
            <a:pPr marL="457200" indent="-457200" algn="l">
              <a:buAutoNum type="arabicParenR"/>
            </a:pPr>
            <a:r>
              <a:rPr lang="pt-BR" sz="3600" dirty="0" smtClean="0"/>
              <a:t>PAPEL </a:t>
            </a:r>
            <a:r>
              <a:rPr lang="pt-BR" sz="3600" dirty="0" smtClean="0"/>
              <a:t>SÓ UMA VEZ</a:t>
            </a:r>
          </a:p>
          <a:p>
            <a:pPr marL="457200" indent="-457200" algn="l">
              <a:buAutoNum type="arabicParenR"/>
            </a:pPr>
            <a:r>
              <a:rPr lang="pt-BR" sz="3600" b="1" u="sng" dirty="0" smtClean="0"/>
              <a:t>TENHA UM LOCAL PRA CADA COISA</a:t>
            </a:r>
            <a:r>
              <a:rPr lang="pt-BR" sz="3600" b="1" u="sng" dirty="0" smtClean="0">
                <a:solidFill>
                  <a:schemeClr val="bg1"/>
                </a:solidFill>
              </a:rPr>
              <a:t/>
            </a:r>
            <a:br>
              <a:rPr lang="pt-BR" sz="3600" b="1" u="sng" dirty="0" smtClean="0">
                <a:solidFill>
                  <a:schemeClr val="bg1"/>
                </a:solidFill>
              </a:rPr>
            </a:br>
            <a:endParaRPr lang="pt-BR" sz="3600" b="1" u="sng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" y="83122"/>
            <a:ext cx="8465128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COMO OBTER CONTROLE </a:t>
            </a:r>
            <a:br>
              <a:rPr lang="pt-BR" sz="4400" b="1" dirty="0" smtClean="0"/>
            </a:br>
            <a:r>
              <a:rPr lang="pt-BR" sz="4400" b="1" dirty="0" smtClean="0"/>
              <a:t>DE  SEU TEMPO E  DE SUA VIDA  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4478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366" y="69276"/>
            <a:ext cx="8376810" cy="1371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t-BR" sz="4800" b="1" dirty="0" smtClean="0"/>
              <a:t>EVITE REUNIÕES NA HORA DO ALMOÇO 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366" y="1426285"/>
            <a:ext cx="8589221" cy="538709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1) NO FINAL DE MANHÃ,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a tendência das pessoas 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é ficar mais impaciente.</a:t>
            </a:r>
          </a:p>
          <a:p>
            <a:pPr marL="0" indent="0">
              <a:buNone/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 FINAL DA TARDE: </a:t>
            </a:r>
            <a:b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–  NA MAIORIA DAS PESSOAS –  </a:t>
            </a:r>
            <a:b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CONCENTRAÇÃO  CAI SIGNIFICANTEMENTE. </a:t>
            </a:r>
          </a:p>
          <a:p>
            <a:pPr marL="0" indent="0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3) NO INÍCIO DA MANHÃ: IDEAL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(Biologicamente mais atentos). </a:t>
            </a:r>
            <a:endParaRPr lang="pt-BR" sz="3900" dirty="0"/>
          </a:p>
        </p:txBody>
      </p:sp>
    </p:spTree>
    <p:extLst>
      <p:ext uri="{BB962C8B-B14F-4D97-AF65-F5344CB8AC3E}">
        <p14:creationId xmlns:p14="http://schemas.microsoft.com/office/powerpoint/2010/main" val="2401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673" y="1571612"/>
            <a:ext cx="8708045" cy="5195421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indent="-457200" algn="l"/>
            <a:r>
              <a:rPr lang="pt-BR" sz="3800" dirty="0" smtClean="0">
                <a:solidFill>
                  <a:schemeClr val="bg1"/>
                </a:solidFill>
              </a:rPr>
              <a:t>6</a:t>
            </a:r>
            <a:r>
              <a:rPr lang="pt-BR" sz="3800" dirty="0" smtClean="0"/>
              <a:t>) BUSQUE OBTER SATISFAÇÃO MAIS DO QUE REALIZAÇÃO DE CADA MINUTO.</a:t>
            </a:r>
          </a:p>
          <a:p>
            <a:pPr marL="457200" indent="-457200" algn="l"/>
            <a:r>
              <a:rPr lang="pt-BR" sz="3800" dirty="0" smtClean="0"/>
              <a:t> 7) CURTA SEJA LÁ O QUE TIVER FAZENDO. </a:t>
            </a:r>
          </a:p>
          <a:p>
            <a:pPr marL="457200" indent="-457200" algn="l"/>
            <a:r>
              <a:rPr lang="pt-BR" sz="4000" b="1" dirty="0" smtClean="0"/>
              <a:t>8)  EVITE: deplorar suas falhas, e gastar </a:t>
            </a:r>
            <a:br>
              <a:rPr lang="pt-BR" sz="4000" b="1" dirty="0" smtClean="0"/>
            </a:br>
            <a:r>
              <a:rPr lang="pt-BR" sz="4000" b="1" dirty="0" smtClean="0"/>
              <a:t>		       tempo pelo que não fez. </a:t>
            </a:r>
          </a:p>
          <a:p>
            <a:pPr marL="457200" indent="-457200"/>
            <a:r>
              <a:rPr lang="pt-BR" sz="3600" b="1" dirty="0" smtClean="0"/>
              <a:t>9)  DESISTA DE PERDER TEMPO E CONSIDERE COMO PRESENTE DO TEMPO VOCÊ PARAR PRA RELAXAR, PLANEJAR OU FAZER ALGUM IMPROVISO. 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200" y="53624"/>
            <a:ext cx="8465128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COMO OBTER CONTROLE </a:t>
            </a:r>
            <a:br>
              <a:rPr lang="pt-BR" sz="4400" b="1" dirty="0" smtClean="0"/>
            </a:br>
            <a:r>
              <a:rPr lang="pt-BR" sz="4400" b="1" dirty="0" smtClean="0"/>
              <a:t>DE  SEU TEMPO E  DE SUA VIDA  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4478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1881"/>
            <a:ext cx="7886700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CHAVE PARA UMA MESA EFICIENTE 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221" y="1579418"/>
            <a:ext cx="8451273" cy="508461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è"/>
            </a:pPr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FUNCIONALIDADE</a:t>
            </a:r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b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não estética, nem perfeição. </a:t>
            </a:r>
            <a:b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Poder encontrar o que se procura, já.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Ex.: </a:t>
            </a:r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Mesa em </a:t>
            </a:r>
            <a:r>
              <a:rPr lang="pt-BR" sz="31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b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espaço útil para você e seu notebook. </a:t>
            </a:r>
            <a:b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3100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Fora o que não está em uso. Simplifique.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31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se houvesse um blecaute, você encontraria o que precisa?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pt-BR" sz="31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SUA MESA MOSTRA UM POUCO DE VOCÊ.  </a:t>
            </a:r>
          </a:p>
          <a:p>
            <a:pPr marL="0" indent="0">
              <a:buNone/>
            </a:pP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505200" y="2014538"/>
            <a:ext cx="5715000" cy="4654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02798" tIns="51398" rIns="102798" bIns="51398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pt-BR" sz="1600" dirty="0">
              <a:latin typeface="Comic Sans MS" pitchFamily="66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pt-BR" sz="4200" u="sng" dirty="0" smtClean="0">
                <a:latin typeface="Britannic Bold" pitchFamily="34" charset="0"/>
              </a:rPr>
              <a:t>R O T I N A 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pt-BR" sz="4200" dirty="0" smtClean="0">
                <a:latin typeface="Comic Sans MS" pitchFamily="66" charset="0"/>
              </a:rPr>
              <a:t>Pensar </a:t>
            </a:r>
            <a:r>
              <a:rPr lang="pt-BR" sz="4200" dirty="0">
                <a:latin typeface="Comic Sans MS" pitchFamily="66" charset="0"/>
              </a:rPr>
              <a:t>/ Sentir / Agir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pt-BR" sz="4200" dirty="0">
                <a:latin typeface="Comic Sans MS" pitchFamily="66" charset="0"/>
              </a:rPr>
              <a:t>Implementando ações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pt-BR" sz="4200" dirty="0">
                <a:latin typeface="Comic Sans MS" pitchFamily="66" charset="0"/>
              </a:rPr>
              <a:t>Criatividade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pt-BR" sz="4200" dirty="0">
              <a:latin typeface="Comic Sans MS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2030413"/>
            <a:ext cx="3522663" cy="4716462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100000">
                <a:srgbClr val="33CC33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2798" tIns="51398" rIns="102798" bIns="51398">
            <a:spAutoFit/>
          </a:bodyPr>
          <a:lstStyle/>
          <a:p>
            <a:pPr algn="r" defTabSz="1028700">
              <a:lnSpc>
                <a:spcPct val="70000"/>
              </a:lnSpc>
              <a:spcBef>
                <a:spcPct val="50000"/>
              </a:spcBef>
              <a:defRPr/>
            </a:pPr>
            <a:endParaRPr lang="pt-BR" sz="20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defTabSz="1028700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44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87%.........</a:t>
            </a:r>
          </a:p>
          <a:p>
            <a:pPr algn="r" defTabSz="1028700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44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7%.........</a:t>
            </a:r>
          </a:p>
          <a:p>
            <a:pPr algn="r" defTabSz="1028700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44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4%.........</a:t>
            </a:r>
          </a:p>
          <a:p>
            <a:pPr algn="r" defTabSz="1028700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44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2%.........</a:t>
            </a:r>
          </a:p>
          <a:p>
            <a:pPr algn="r" defTabSz="1028700">
              <a:lnSpc>
                <a:spcPct val="70000"/>
              </a:lnSpc>
              <a:spcBef>
                <a:spcPct val="50000"/>
              </a:spcBef>
              <a:defRPr/>
            </a:pPr>
            <a:endParaRPr lang="pt-BR" sz="4400" dirty="0">
              <a:solidFill>
                <a:srgbClr val="FF3399"/>
              </a:solidFill>
            </a:endParaRPr>
          </a:p>
          <a:p>
            <a:pPr algn="r" defTabSz="1028700">
              <a:lnSpc>
                <a:spcPct val="70000"/>
              </a:lnSpc>
              <a:spcBef>
                <a:spcPct val="50000"/>
              </a:spcBef>
              <a:defRPr/>
            </a:pPr>
            <a:endParaRPr lang="pt-BR" sz="700" dirty="0">
              <a:solidFill>
                <a:srgbClr val="FF3399"/>
              </a:solidFill>
            </a:endParaRPr>
          </a:p>
          <a:p>
            <a:pPr algn="r" defTabSz="1028700">
              <a:lnSpc>
                <a:spcPct val="70000"/>
              </a:lnSpc>
              <a:spcBef>
                <a:spcPct val="50000"/>
              </a:spcBef>
              <a:defRPr/>
            </a:pPr>
            <a:endParaRPr lang="pt-BR" sz="700" dirty="0">
              <a:solidFill>
                <a:srgbClr val="FF3399"/>
              </a:solidFill>
            </a:endParaRPr>
          </a:p>
          <a:p>
            <a:pPr algn="r" defTabSz="1028700">
              <a:lnSpc>
                <a:spcPct val="70000"/>
              </a:lnSpc>
              <a:spcBef>
                <a:spcPct val="50000"/>
              </a:spcBef>
              <a:defRPr/>
            </a:pPr>
            <a:endParaRPr lang="pt-BR" sz="700" dirty="0">
              <a:solidFill>
                <a:srgbClr val="FF3399"/>
              </a:solidFill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38200" y="282575"/>
            <a:ext cx="7848600" cy="1187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763713" y="188913"/>
            <a:ext cx="6696075" cy="1223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2798" tIns="51398" rIns="102798" bIns="51398" anchor="ctr"/>
          <a:lstStyle/>
          <a:p>
            <a:pPr algn="ctr"/>
            <a:r>
              <a:rPr lang="pt-BR" sz="7200">
                <a:solidFill>
                  <a:srgbClr val="FF6600"/>
                </a:solidFill>
                <a:latin typeface="Comic Sans MS" pitchFamily="66" charset="0"/>
              </a:rPr>
              <a:t>Nosso Tempo: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71438"/>
            <a:ext cx="8358246" cy="14287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POSSO OTIMIZAR</a:t>
            </a:r>
            <a:br>
              <a:rPr lang="pt-BR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MEU TEMPO?</a:t>
            </a:r>
            <a:endParaRPr lang="pt-B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183" y="1571613"/>
            <a:ext cx="8717535" cy="514783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pt-BR" sz="4000" b="1" dirty="0" smtClean="0"/>
              <a:t>HORÁRIOS E AFAZERES:</a:t>
            </a:r>
          </a:p>
          <a:p>
            <a:pPr>
              <a:buFont typeface="Wingdings" pitchFamily="2" charset="2"/>
              <a:buChar char="Ø"/>
            </a:pPr>
            <a:r>
              <a:rPr lang="pt-BR" sz="3600" b="1" dirty="0" smtClean="0">
                <a:solidFill>
                  <a:srgbClr val="FF0000"/>
                </a:solidFill>
              </a:rPr>
              <a:t>Elabore </a:t>
            </a:r>
            <a:r>
              <a:rPr lang="pt-BR" sz="3600" b="1" dirty="0">
                <a:solidFill>
                  <a:srgbClr val="FF0000"/>
                </a:solidFill>
              </a:rPr>
              <a:t>uma lista geral </a:t>
            </a:r>
            <a:r>
              <a:rPr lang="pt-BR" sz="3600" b="1" dirty="0" smtClean="0">
                <a:solidFill>
                  <a:srgbClr val="FF0000"/>
                </a:solidFill>
              </a:rPr>
              <a:t>do que precisa </a:t>
            </a:r>
            <a:br>
              <a:rPr lang="pt-BR" sz="3600" b="1" dirty="0" smtClean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rgbClr val="FF0000"/>
                </a:solidFill>
              </a:rPr>
              <a:t>ser feito. </a:t>
            </a:r>
            <a:r>
              <a:rPr lang="pt-BR" sz="3600" b="1" dirty="0">
                <a:solidFill>
                  <a:srgbClr val="FF0000"/>
                </a:solidFill>
              </a:rPr>
              <a:t>Com base nela, faça suas listas diárias de tarefas</a:t>
            </a:r>
            <a:r>
              <a:rPr lang="pt-BR" sz="3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pt-BR" sz="3200" b="1" u="sng" dirty="0" smtClean="0"/>
              <a:t>ADOTE O PRINCÍPIO “80 POR 20”.</a:t>
            </a:r>
            <a:r>
              <a:rPr lang="pt-BR" sz="32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pt-BR" sz="3200" b="1" dirty="0" smtClean="0"/>
              <a:t>Apenas </a:t>
            </a:r>
            <a:r>
              <a:rPr lang="pt-BR" sz="3200" b="1" dirty="0"/>
              <a:t>20% das tarefas de sua lista diária representam prioridades</a:t>
            </a:r>
            <a:r>
              <a:rPr lang="pt-BR" sz="3200" b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FF0000"/>
                </a:solidFill>
              </a:rPr>
              <a:t>Se há 20 </a:t>
            </a:r>
            <a:r>
              <a:rPr lang="pt-BR" sz="3200" b="1" dirty="0">
                <a:solidFill>
                  <a:srgbClr val="FF0000"/>
                </a:solidFill>
              </a:rPr>
              <a:t>tarefas </a:t>
            </a:r>
            <a:r>
              <a:rPr lang="pt-BR" sz="3200" b="1" dirty="0" smtClean="0">
                <a:solidFill>
                  <a:srgbClr val="FF0000"/>
                </a:solidFill>
              </a:rPr>
              <a:t>na </a:t>
            </a:r>
            <a:r>
              <a:rPr lang="pt-BR" sz="3200" b="1" dirty="0">
                <a:solidFill>
                  <a:srgbClr val="FF0000"/>
                </a:solidFill>
              </a:rPr>
              <a:t>lista geral, identifique </a:t>
            </a:r>
            <a:r>
              <a:rPr lang="pt-BR" sz="3200" b="1" dirty="0" smtClean="0">
                <a:solidFill>
                  <a:srgbClr val="FF0000"/>
                </a:solidFill>
              </a:rPr>
              <a:t>4 (=20</a:t>
            </a:r>
            <a:r>
              <a:rPr lang="pt-BR" sz="3200" b="1" dirty="0">
                <a:solidFill>
                  <a:srgbClr val="FF0000"/>
                </a:solidFill>
              </a:rPr>
              <a:t>%) </a:t>
            </a:r>
            <a:r>
              <a:rPr lang="pt-BR" sz="3200" b="1" dirty="0" smtClean="0">
                <a:solidFill>
                  <a:srgbClr val="FF0000"/>
                </a:solidFill>
              </a:rPr>
              <a:t>das </a:t>
            </a:r>
            <a:r>
              <a:rPr lang="pt-BR" sz="3200" b="1" dirty="0">
                <a:solidFill>
                  <a:srgbClr val="FF0000"/>
                </a:solidFill>
              </a:rPr>
              <a:t>realmente </a:t>
            </a:r>
            <a:r>
              <a:rPr lang="pt-BR" sz="3200" b="1" dirty="0" smtClean="0">
                <a:solidFill>
                  <a:srgbClr val="FF0000"/>
                </a:solidFill>
              </a:rPr>
              <a:t>importantes, concentre-se com toda </a:t>
            </a:r>
            <a:r>
              <a:rPr lang="pt-BR" sz="3200" b="1" dirty="0">
                <a:solidFill>
                  <a:srgbClr val="FF0000"/>
                </a:solidFill>
              </a:rPr>
              <a:t>a sua energia na execução delas.</a:t>
            </a:r>
          </a:p>
        </p:txBody>
      </p:sp>
    </p:spTree>
    <p:extLst>
      <p:ext uri="{BB962C8B-B14F-4D97-AF65-F5344CB8AC3E}">
        <p14:creationId xmlns:p14="http://schemas.microsoft.com/office/powerpoint/2010/main" val="9484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272113"/>
          </a:xfrm>
          <a:solidFill>
            <a:srgbClr val="FFFF99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Char char="Ø"/>
            </a:pPr>
            <a:r>
              <a:rPr lang="pt-BR" sz="4000" dirty="0"/>
              <a:t>Se você tem dificuldade para começar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a </a:t>
            </a:r>
            <a:r>
              <a:rPr lang="pt-BR" sz="4000" dirty="0"/>
              <a:t>rotina </a:t>
            </a:r>
            <a:r>
              <a:rPr lang="pt-BR" sz="4000" dirty="0" smtClean="0"/>
              <a:t>de cada </a:t>
            </a:r>
            <a:r>
              <a:rPr lang="pt-BR" sz="4000" dirty="0"/>
              <a:t>dia, acrescente </a:t>
            </a:r>
            <a:r>
              <a:rPr lang="pt-BR" sz="4000" dirty="0" smtClean="0"/>
              <a:t>à </a:t>
            </a:r>
            <a:r>
              <a:rPr lang="pt-BR" sz="4000" dirty="0"/>
              <a:t>lista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de </a:t>
            </a:r>
            <a:r>
              <a:rPr lang="pt-BR" sz="4000" dirty="0"/>
              <a:t>afazeres uma tarefa inicial simples, como </a:t>
            </a:r>
            <a:r>
              <a:rPr lang="pt-BR" sz="3600" b="1" dirty="0" smtClean="0"/>
              <a:t>limpar a mesa </a:t>
            </a:r>
            <a:r>
              <a:rPr lang="pt-BR" sz="3600" b="1" dirty="0"/>
              <a:t>ou verificar a agenda</a:t>
            </a:r>
            <a:r>
              <a:rPr lang="pt-BR" sz="3600" b="1" dirty="0" smtClean="0"/>
              <a:t>.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pt-BR" sz="4000" b="1" dirty="0" smtClean="0">
                <a:solidFill>
                  <a:srgbClr val="C00000"/>
                </a:solidFill>
              </a:rPr>
              <a:t>  </a:t>
            </a:r>
            <a:r>
              <a:rPr lang="pt-BR" sz="4000" b="1" dirty="0">
                <a:solidFill>
                  <a:srgbClr val="C00000"/>
                </a:solidFill>
              </a:rPr>
              <a:t>Em seguida, risque-a da </a:t>
            </a:r>
            <a:r>
              <a:rPr lang="pt-BR" sz="4000" b="1" dirty="0" smtClean="0">
                <a:solidFill>
                  <a:srgbClr val="C00000"/>
                </a:solidFill>
              </a:rPr>
              <a:t>lista, </a:t>
            </a:r>
            <a:r>
              <a:rPr lang="pt-BR" sz="4000" b="1" dirty="0">
                <a:solidFill>
                  <a:srgbClr val="C00000"/>
                </a:solidFill>
              </a:rPr>
              <a:t>e continue com os demais afazeres</a:t>
            </a:r>
            <a:r>
              <a:rPr lang="pt-BR" sz="40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pt-BR" sz="3600" b="1" dirty="0" smtClean="0"/>
              <a:t>APÓS COMPLETAR A 1ª TAREFA, VOCÊ SE SENTIRÁ REANIMADO PARA CONTINUAR </a:t>
            </a:r>
            <a:br>
              <a:rPr lang="pt-BR" sz="3600" b="1" dirty="0" smtClean="0"/>
            </a:br>
            <a:r>
              <a:rPr lang="pt-BR" sz="3600" b="1" dirty="0" smtClean="0"/>
              <a:t>SEU TRABALHO COTIDIANO.</a:t>
            </a:r>
            <a:endParaRPr lang="pt-BR" sz="36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7158" y="38950"/>
            <a:ext cx="8501122" cy="12469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COMO POSSO OTIMIZAR</a:t>
            </a:r>
            <a:b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 MEU TEMPO?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42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105" y="1676398"/>
            <a:ext cx="8839200" cy="4959929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Char char="Ø"/>
            </a:pPr>
            <a:r>
              <a:rPr lang="pt-BR" sz="5400" dirty="0"/>
              <a:t>Não importa </a:t>
            </a:r>
            <a:r>
              <a:rPr lang="pt-BR" sz="5400" dirty="0" smtClean="0"/>
              <a:t>onde, </a:t>
            </a:r>
            <a:r>
              <a:rPr lang="pt-BR" sz="5400" dirty="0"/>
              <a:t>nem como você vai começar a se organizar. </a:t>
            </a:r>
            <a:endParaRPr lang="pt-BR" sz="5400" dirty="0" smtClean="0"/>
          </a:p>
          <a:p>
            <a:pPr marL="0" indent="0" algn="ctr">
              <a:buFont typeface="Wingdings" pitchFamily="2" charset="2"/>
              <a:buChar char="Ø"/>
            </a:pPr>
            <a:r>
              <a:rPr lang="pt-BR" sz="5400" b="1" dirty="0" smtClean="0">
                <a:solidFill>
                  <a:srgbClr val="FF0000"/>
                </a:solidFill>
              </a:rPr>
              <a:t>Dê o 1º </a:t>
            </a:r>
            <a:r>
              <a:rPr lang="pt-BR" sz="5400" b="1" dirty="0">
                <a:solidFill>
                  <a:srgbClr val="FF0000"/>
                </a:solidFill>
              </a:rPr>
              <a:t>passo de </a:t>
            </a:r>
            <a:r>
              <a:rPr lang="pt-BR" sz="5400" b="1" dirty="0" smtClean="0">
                <a:solidFill>
                  <a:srgbClr val="FF0000"/>
                </a:solidFill>
              </a:rPr>
              <a:t>algum modo, e de qualquer </a:t>
            </a:r>
            <a:r>
              <a:rPr lang="pt-BR" sz="5400" b="1" dirty="0">
                <a:solidFill>
                  <a:srgbClr val="FF0000"/>
                </a:solidFill>
              </a:rPr>
              <a:t>forma</a:t>
            </a:r>
            <a:r>
              <a:rPr lang="pt-BR" sz="54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pt-BR" sz="5400" b="1" dirty="0" smtClean="0"/>
              <a:t> COMECE AGORA MESMO.</a:t>
            </a:r>
            <a:endParaRPr lang="pt-BR" sz="54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12469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POSSO OTIMIZAR</a:t>
            </a:r>
            <a:b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MEU TEMPO?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63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235" y="1481139"/>
            <a:ext cx="8631386" cy="5016648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Char char="Ø"/>
            </a:pPr>
            <a:r>
              <a:rPr lang="pt-BR" sz="5400" dirty="0" smtClean="0"/>
              <a:t> Torne </a:t>
            </a:r>
            <a:r>
              <a:rPr lang="pt-BR" sz="5400" dirty="0"/>
              <a:t>mais agradáveis as tarefas chatas</a:t>
            </a:r>
            <a:r>
              <a:rPr lang="pt-BR" sz="5400" dirty="0" smtClean="0"/>
              <a:t>.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pt-BR" sz="5400" dirty="0" smtClean="0">
                <a:solidFill>
                  <a:srgbClr val="FF0000"/>
                </a:solidFill>
              </a:rPr>
              <a:t> Ouça </a:t>
            </a:r>
            <a:r>
              <a:rPr lang="pt-BR" sz="5400" dirty="0">
                <a:solidFill>
                  <a:srgbClr val="FF0000"/>
                </a:solidFill>
              </a:rPr>
              <a:t>música enquanto </a:t>
            </a:r>
            <a:r>
              <a:rPr lang="pt-BR" sz="5400" dirty="0" smtClean="0">
                <a:solidFill>
                  <a:srgbClr val="FF0000"/>
                </a:solidFill>
              </a:rPr>
              <a:t>trabalha, </a:t>
            </a:r>
            <a:r>
              <a:rPr lang="pt-BR" sz="5400" dirty="0">
                <a:solidFill>
                  <a:srgbClr val="FF0000"/>
                </a:solidFill>
              </a:rPr>
              <a:t>ou dê a si mesmo uma pequena recompensa depois de concluí-las.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12469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POSSO OTIMIZAR</a:t>
            </a:r>
            <a:b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MEU TEMPO?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10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19175" y="2743200"/>
            <a:ext cx="7283450" cy="3773488"/>
          </a:xfrm>
          <a:prstGeom prst="rect">
            <a:avLst/>
          </a:prstGeom>
          <a:gradFill rotWithShape="0">
            <a:gsLst>
              <a:gs pos="0">
                <a:srgbClr val="3333FF"/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63447" tIns="31723" rIns="63447" bIns="31723">
            <a:spAutoFit/>
          </a:bodyPr>
          <a:lstStyle/>
          <a:p>
            <a:pPr defTabSz="635000">
              <a:lnSpc>
                <a:spcPct val="0"/>
              </a:lnSpc>
              <a:spcBef>
                <a:spcPct val="50000"/>
              </a:spcBef>
              <a:defRPr/>
            </a:pPr>
            <a:r>
              <a:rPr lang="pt-BR" sz="27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 defTabSz="635000">
              <a:lnSpc>
                <a:spcPct val="0"/>
              </a:lnSpc>
              <a:spcBef>
                <a:spcPct val="50000"/>
              </a:spcBef>
              <a:defRPr/>
            </a:pPr>
            <a:endParaRPr lang="pt-BR" sz="27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635000">
              <a:lnSpc>
                <a:spcPct val="0"/>
              </a:lnSpc>
              <a:spcBef>
                <a:spcPct val="50000"/>
              </a:spcBef>
              <a:defRPr/>
            </a:pPr>
            <a:endParaRPr lang="pt-BR" sz="27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635000">
              <a:lnSpc>
                <a:spcPct val="0"/>
              </a:lnSpc>
              <a:spcBef>
                <a:spcPct val="50000"/>
              </a:spcBef>
              <a:defRPr/>
            </a:pPr>
            <a:endParaRPr lang="pt-BR" sz="27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635000">
              <a:lnSpc>
                <a:spcPct val="0"/>
              </a:lnSpc>
              <a:spcBef>
                <a:spcPct val="50000"/>
              </a:spcBef>
              <a:defRPr/>
            </a:pPr>
            <a:endParaRPr lang="pt-BR" sz="27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63500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7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Passado                Presente               Futuro      			     </a:t>
            </a:r>
          </a:p>
          <a:p>
            <a:pPr defTabSz="635000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sz="27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</a:p>
          <a:p>
            <a:pPr defTabSz="635000">
              <a:lnSpc>
                <a:spcPct val="50000"/>
              </a:lnSpc>
              <a:spcBef>
                <a:spcPct val="50000"/>
              </a:spcBef>
              <a:defRPr/>
            </a:pPr>
            <a:endParaRPr lang="pt-BR" sz="27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635000">
              <a:lnSpc>
                <a:spcPct val="50000"/>
              </a:lnSpc>
              <a:spcBef>
                <a:spcPct val="50000"/>
              </a:spcBef>
              <a:defRPr/>
            </a:pPr>
            <a:endParaRPr lang="pt-BR" sz="27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defTabSz="635000">
              <a:lnSpc>
                <a:spcPct val="50000"/>
              </a:lnSpc>
              <a:spcBef>
                <a:spcPct val="50000"/>
              </a:spcBef>
              <a:defRPr/>
            </a:pPr>
            <a:endParaRPr lang="pt-BR" sz="27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230313" y="3635375"/>
            <a:ext cx="1512887" cy="757238"/>
          </a:xfrm>
          <a:prstGeom prst="rect">
            <a:avLst/>
          </a:prstGeom>
          <a:noFill/>
          <a:ln w="38100">
            <a:solidFill>
              <a:srgbClr val="FDF7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818313" y="3635375"/>
            <a:ext cx="1228725" cy="754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1971675" y="4662488"/>
            <a:ext cx="538003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1971675" y="4497388"/>
            <a:ext cx="0" cy="303212"/>
          </a:xfrm>
          <a:prstGeom prst="line">
            <a:avLst/>
          </a:prstGeom>
          <a:noFill/>
          <a:ln w="57150">
            <a:solidFill>
              <a:srgbClr val="FDF7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4754563" y="4497388"/>
            <a:ext cx="0" cy="303212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7351713" y="4497388"/>
            <a:ext cx="0" cy="3032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3527425" y="3567113"/>
            <a:ext cx="2455863" cy="19875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669925" y="1303338"/>
            <a:ext cx="7926388" cy="10271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3949700" y="4865688"/>
            <a:ext cx="16303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6397" tIns="28197" rIns="56397" bIns="28197">
            <a:spAutoFit/>
          </a:bodyPr>
          <a:lstStyle/>
          <a:p>
            <a:pPr defTabSz="635000"/>
            <a:r>
              <a:rPr lang="pt-BR" sz="2000" b="1">
                <a:solidFill>
                  <a:schemeClr val="bg1"/>
                </a:solidFill>
              </a:rPr>
              <a:t>AQUI E AGORA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5800" y="207963"/>
            <a:ext cx="8458200" cy="13636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3447" tIns="31723" rIns="63447" bIns="31723" anchor="ctr"/>
          <a:lstStyle/>
          <a:p>
            <a:pPr algn="ctr">
              <a:defRPr/>
            </a:pPr>
            <a:r>
              <a:rPr lang="pt-BR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r>
              <a:rPr lang="pt-BR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pt-B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 Tempo e a Vida:</a:t>
            </a:r>
          </a:p>
        </p:txBody>
      </p:sp>
      <p:graphicFrame>
        <p:nvGraphicFramePr>
          <p:cNvPr id="1026" name="Object 14"/>
          <p:cNvGraphicFramePr>
            <a:graphicFrameLocks noGrp="1" noChangeAspect="1"/>
          </p:cNvGraphicFramePr>
          <p:nvPr>
            <p:ph/>
          </p:nvPr>
        </p:nvGraphicFramePr>
        <p:xfrm>
          <a:off x="4121150" y="1365250"/>
          <a:ext cx="9509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" r:id="rId3" imgW="3443040" imgH="3335400" progId="">
                  <p:embed/>
                </p:oleObj>
              </mc:Choice>
              <mc:Fallback>
                <p:oleObj name="CorelDRAW" r:id="rId3" imgW="3443040" imgH="33354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1365250"/>
                        <a:ext cx="95091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140450" y="206375"/>
            <a:ext cx="29686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47" tIns="31723" rIns="63447" bIns="31723">
            <a:spAutoFit/>
          </a:bodyPr>
          <a:lstStyle/>
          <a:p>
            <a:pPr algn="r" defTabSz="635000">
              <a:spcBef>
                <a:spcPct val="50000"/>
              </a:spcBef>
              <a:defRPr/>
            </a:pPr>
            <a:r>
              <a:rPr lang="pt-BR" sz="1900" b="1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 Antônio Pedreira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341197"/>
            <a:ext cx="8719706" cy="5445389"/>
          </a:xfrm>
          <a:solidFill>
            <a:srgbClr val="FFFF99"/>
          </a:solidFill>
        </p:spPr>
        <p:txBody>
          <a:bodyPr/>
          <a:lstStyle/>
          <a:p>
            <a:pPr marL="0" indent="0" algn="ctr">
              <a:buNone/>
            </a:pPr>
            <a:r>
              <a:rPr lang="pt-BR" sz="3300" b="1" dirty="0" smtClean="0"/>
              <a:t>PLANEJE-SE COM ANTECEDÊNCIA PARA: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pt-BR" sz="3600" dirty="0" smtClean="0">
                <a:solidFill>
                  <a:srgbClr val="FF0000"/>
                </a:solidFill>
              </a:rPr>
              <a:t>Poupar tudo que puder:</a:t>
            </a:r>
            <a:r>
              <a:rPr lang="pt-BR" sz="3600" b="1" dirty="0" smtClean="0">
                <a:solidFill>
                  <a:srgbClr val="FF0000"/>
                </a:solidFill>
              </a:rPr>
              <a:t>tempo</a:t>
            </a:r>
            <a:r>
              <a:rPr lang="pt-BR" sz="3600" b="1" dirty="0">
                <a:solidFill>
                  <a:srgbClr val="FF0000"/>
                </a:solidFill>
              </a:rPr>
              <a:t>, energia e </a:t>
            </a:r>
            <a:r>
              <a:rPr lang="pt-BR" sz="3600" b="1" dirty="0" smtClean="0">
                <a:solidFill>
                  <a:srgbClr val="FF0000"/>
                </a:solidFill>
              </a:rPr>
              <a:t>dinheiro; 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pt-BR" sz="3600" b="1" dirty="0" smtClean="0"/>
              <a:t>Para </a:t>
            </a:r>
            <a:r>
              <a:rPr lang="pt-BR" sz="3600" b="1" dirty="0"/>
              <a:t>evitar frustrações, contrariedades e desapontamentos futuros. </a:t>
            </a:r>
            <a:r>
              <a:rPr lang="pt-BR" sz="3200" dirty="0" smtClean="0"/>
              <a:t>Ex.: </a:t>
            </a:r>
            <a:r>
              <a:rPr lang="pt-BR" sz="3200" dirty="0"/>
              <a:t>se </a:t>
            </a:r>
            <a:r>
              <a:rPr lang="pt-BR" sz="3200" dirty="0" smtClean="0"/>
              <a:t>vai tirar </a:t>
            </a:r>
            <a:r>
              <a:rPr lang="pt-BR" sz="3200" dirty="0"/>
              <a:t>férias em julho, comece a fazer planos de viagem em </a:t>
            </a:r>
            <a:r>
              <a:rPr lang="pt-BR" sz="3200" dirty="0" smtClean="0"/>
              <a:t>jan </a:t>
            </a:r>
            <a:r>
              <a:rPr lang="pt-BR" sz="3200" dirty="0"/>
              <a:t>ou </a:t>
            </a:r>
            <a:r>
              <a:rPr lang="pt-BR" sz="3200" dirty="0" smtClean="0"/>
              <a:t>fev.</a:t>
            </a:r>
            <a:endParaRPr lang="pt-BR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5720" y="71414"/>
            <a:ext cx="8358246" cy="1214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POSSO OTIMIZAR</a:t>
            </a:r>
            <a:b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MEU TEMPO?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3964" y="5098486"/>
            <a:ext cx="8617528" cy="170423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Não fique sobrecarregado pensando em todo o trabalho que você precisa fazer.</a:t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4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Simplesmente faça o que puder hoje.</a:t>
            </a:r>
            <a:endParaRPr kumimoji="0" lang="pt-BR" sz="4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gradFill rotWithShape="1">
            <a:gsLst>
              <a:gs pos="0">
                <a:srgbClr val="660066"/>
              </a:gs>
              <a:gs pos="50000">
                <a:srgbClr val="CC66FF"/>
              </a:gs>
              <a:gs pos="100000">
                <a:srgbClr val="660066"/>
              </a:gs>
            </a:gsLst>
            <a:lin ang="5400000" scaled="1"/>
          </a:gradFill>
        </p:spPr>
        <p:txBody>
          <a:bodyPr/>
          <a:lstStyle/>
          <a:p>
            <a:r>
              <a:rPr lang="pt-BR" sz="5200" b="1" dirty="0" smtClean="0">
                <a:solidFill>
                  <a:schemeClr val="bg1"/>
                </a:solidFill>
              </a:rPr>
              <a:t>PERDA DE TEMPO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24175"/>
            <a:ext cx="3671888" cy="649288"/>
          </a:xfrm>
          <a:solidFill>
            <a:srgbClr val="0000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4000" b="1" smtClean="0">
                <a:solidFill>
                  <a:srgbClr val="FFFF00"/>
                </a:solidFill>
              </a:rPr>
              <a:t>OBJETIVIDADE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43306" y="2781300"/>
            <a:ext cx="5435600" cy="10795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3400" b="1" u="sng" dirty="0" smtClean="0"/>
              <a:t>Priorizar atividades</a:t>
            </a:r>
            <a:r>
              <a:rPr lang="pt-BR" sz="3400" b="1" dirty="0" smtClean="0"/>
              <a:t> a fazer e alocar tempo para realizá-las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710613" y="1052513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0" y="24923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0" y="40767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 rot="-5400000">
            <a:off x="-377031" y="353218"/>
            <a:ext cx="1557338" cy="850901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5E6D76"/>
              </a:gs>
              <a:gs pos="100000">
                <a:srgbClr val="CCE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r"/>
            <a:endParaRPr lang="pt-BR" sz="5200" b="1">
              <a:solidFill>
                <a:schemeClr val="tx2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-32" y="1650993"/>
            <a:ext cx="9001188" cy="777875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>
                  <a:alpha val="30000"/>
                </a:srgbClr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lIns="102798" tIns="51398" rIns="102798" bIns="51398" anchor="ctr"/>
          <a:lstStyle/>
          <a:p>
            <a:pPr algn="ctr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FATORES DEFICITÁRIOS E SOLUÇÕES</a:t>
            </a:r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0" y="4581525"/>
            <a:ext cx="3708400" cy="649288"/>
          </a:xfrm>
          <a:prstGeom prst="rect">
            <a:avLst/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3700" b="1" dirty="0">
                <a:solidFill>
                  <a:srgbClr val="FFFF00"/>
                </a:solidFill>
              </a:rPr>
              <a:t>CONCENTRAÇÃO</a:t>
            </a:r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3708400" y="4500570"/>
            <a:ext cx="54356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sz="3600" b="1" dirty="0">
                <a:solidFill>
                  <a:srgbClr val="FF0000"/>
                </a:solidFill>
              </a:rPr>
              <a:t>Centrar energias no que faz </a:t>
            </a:r>
            <a:r>
              <a:rPr lang="pt-BR" sz="3600" b="1" u="sng" dirty="0">
                <a:solidFill>
                  <a:srgbClr val="FF0000"/>
                </a:solidFill>
              </a:rPr>
              <a:t>evitando dispersões</a:t>
            </a:r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/>
      <p:bldP spid="5838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gradFill rotWithShape="1">
            <a:gsLst>
              <a:gs pos="0">
                <a:srgbClr val="660066"/>
              </a:gs>
              <a:gs pos="50000">
                <a:srgbClr val="CC66FF"/>
              </a:gs>
              <a:gs pos="100000">
                <a:srgbClr val="660066"/>
              </a:gs>
            </a:gsLst>
            <a:lin ang="5400000" scaled="1"/>
          </a:gradFill>
        </p:spPr>
        <p:txBody>
          <a:bodyPr/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 DE TEMPO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24175"/>
            <a:ext cx="2843213" cy="649288"/>
          </a:xfrm>
          <a:solidFill>
            <a:srgbClr val="000000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pt-BR" sz="4000" b="1" smtClean="0">
                <a:solidFill>
                  <a:srgbClr val="FFFF00"/>
                </a:solidFill>
              </a:rPr>
              <a:t>PROTEÇÃO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57488" y="2643182"/>
            <a:ext cx="6286512" cy="135732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3200" b="1" dirty="0" smtClean="0">
                <a:solidFill>
                  <a:srgbClr val="FF0000"/>
                </a:solidFill>
              </a:rPr>
              <a:t>Garantir que não haverá interrupções</a:t>
            </a:r>
            <a:br>
              <a:rPr lang="pt-BR" sz="3200" b="1" dirty="0" smtClean="0">
                <a:solidFill>
                  <a:srgbClr val="FF0000"/>
                </a:solidFill>
              </a:rPr>
            </a:br>
            <a:r>
              <a:rPr lang="pt-BR" sz="3200" b="1" dirty="0" smtClean="0">
                <a:solidFill>
                  <a:srgbClr val="FF0000"/>
                </a:solidFill>
              </a:rPr>
              <a:t>no tempo reservado para a tarefa</a:t>
            </a:r>
          </a:p>
        </p:txBody>
      </p:sp>
      <p:sp>
        <p:nvSpPr>
          <p:cNvPr id="59397" name="Text Box 9"/>
          <p:cNvSpPr txBox="1">
            <a:spLocks noChangeArrowheads="1"/>
          </p:cNvSpPr>
          <p:nvPr/>
        </p:nvSpPr>
        <p:spPr bwMode="auto">
          <a:xfrm>
            <a:off x="8710613" y="1052513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398" name="Line 12"/>
          <p:cNvSpPr>
            <a:spLocks noChangeShapeType="1"/>
          </p:cNvSpPr>
          <p:nvPr/>
        </p:nvSpPr>
        <p:spPr bwMode="auto">
          <a:xfrm>
            <a:off x="0" y="24923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9399" name="Line 13"/>
          <p:cNvSpPr>
            <a:spLocks noChangeShapeType="1"/>
          </p:cNvSpPr>
          <p:nvPr/>
        </p:nvSpPr>
        <p:spPr bwMode="auto">
          <a:xfrm>
            <a:off x="0" y="40767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9400" name="Rectangle 14"/>
          <p:cNvSpPr>
            <a:spLocks noChangeArrowheads="1"/>
          </p:cNvSpPr>
          <p:nvPr/>
        </p:nvSpPr>
        <p:spPr bwMode="auto">
          <a:xfrm rot="-5400000">
            <a:off x="-377031" y="353218"/>
            <a:ext cx="1557338" cy="850901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5E6D76"/>
              </a:gs>
              <a:gs pos="100000">
                <a:srgbClr val="CCE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r"/>
            <a:endParaRPr lang="pt-BR" sz="5200" b="1">
              <a:solidFill>
                <a:schemeClr val="tx2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71406" y="1643050"/>
            <a:ext cx="8929750" cy="857256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>
                  <a:alpha val="30000"/>
                </a:srgbClr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lIns="102798" tIns="51398" rIns="102798" bIns="51398" anchor="ctr"/>
          <a:lstStyle/>
          <a:p>
            <a:pPr algn="ctr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FATORES DEFICITÁRIOS E SOLUÇÕES</a:t>
            </a:r>
          </a:p>
        </p:txBody>
      </p:sp>
      <p:sp>
        <p:nvSpPr>
          <p:cNvPr id="59404" name="Rectangle 16"/>
          <p:cNvSpPr>
            <a:spLocks noChangeArrowheads="1"/>
          </p:cNvSpPr>
          <p:nvPr/>
        </p:nvSpPr>
        <p:spPr bwMode="auto">
          <a:xfrm>
            <a:off x="0" y="4581525"/>
            <a:ext cx="2843213" cy="649288"/>
          </a:xfrm>
          <a:prstGeom prst="rect">
            <a:avLst/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4000" b="1" dirty="0">
                <a:solidFill>
                  <a:srgbClr val="FFFF00"/>
                </a:solidFill>
              </a:rPr>
              <a:t>CONTROL</a:t>
            </a:r>
            <a:r>
              <a:rPr lang="pt-BR" sz="4400" b="1" dirty="0">
                <a:solidFill>
                  <a:srgbClr val="FFFF00"/>
                </a:solidFill>
              </a:rPr>
              <a:t>E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59405" name="Rectangle 18"/>
          <p:cNvSpPr>
            <a:spLocks noChangeArrowheads="1"/>
          </p:cNvSpPr>
          <p:nvPr/>
        </p:nvSpPr>
        <p:spPr bwMode="auto">
          <a:xfrm>
            <a:off x="2843213" y="4564078"/>
            <a:ext cx="6300787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/>
              <a:t>Evitar ultrapassar muito o tempo predeterminado para aquela tarefa</a:t>
            </a:r>
            <a:endParaRPr lang="pt-BR" sz="3200" b="1" u="sng" dirty="0"/>
          </a:p>
        </p:txBody>
      </p:sp>
      <p:sp>
        <p:nvSpPr>
          <p:cNvPr id="59406" name="Line 19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9407" name="Line 20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  <p:bldP spid="5940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tângulo 1"/>
          <p:cNvSpPr>
            <a:spLocks noChangeArrowheads="1"/>
          </p:cNvSpPr>
          <p:nvPr/>
        </p:nvSpPr>
        <p:spPr bwMode="auto">
          <a:xfrm>
            <a:off x="71469" y="1340768"/>
            <a:ext cx="9001125" cy="4832092"/>
          </a:xfrm>
          <a:prstGeom prst="rect">
            <a:avLst/>
          </a:prstGeom>
          <a:solidFill>
            <a:schemeClr val="bg1"/>
          </a:solidFill>
          <a:ln w="76200">
            <a:solidFill>
              <a:srgbClr val="66FF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400" b="1" i="1" dirty="0"/>
              <a:t>“Ao não fazermos nada               –  exceto desrespeitar as solicitações do tempo – </a:t>
            </a:r>
            <a:endParaRPr lang="pt-BR" sz="4400" b="1" i="1" dirty="0" smtClean="0"/>
          </a:p>
          <a:p>
            <a:pPr algn="ctr"/>
            <a:endParaRPr lang="pt-BR" sz="4400" b="1" i="1" dirty="0" smtClean="0"/>
          </a:p>
          <a:p>
            <a:pPr algn="ctr">
              <a:buFont typeface="Wingdings" pitchFamily="2" charset="2"/>
              <a:buChar char="v"/>
            </a:pPr>
            <a:r>
              <a:rPr lang="pt-BR" sz="4400" b="1" i="1" dirty="0" smtClean="0"/>
              <a:t> </a:t>
            </a:r>
            <a:r>
              <a:rPr lang="pt-BR" sz="4400" b="1" i="1" u="sng" dirty="0" smtClean="0"/>
              <a:t>temos </a:t>
            </a:r>
            <a:r>
              <a:rPr lang="pt-BR" sz="4400" b="1" i="1" u="sng" dirty="0"/>
              <a:t>a ilusão de sermos livres, </a:t>
            </a:r>
            <a:r>
              <a:rPr lang="pt-BR" sz="4400" b="1" i="1" dirty="0"/>
              <a:t>quando, de fato, somos apenas  prisioneiros do tempo” </a:t>
            </a:r>
            <a:endParaRPr lang="pt-BR" sz="4400" i="1" dirty="0"/>
          </a:p>
        </p:txBody>
      </p:sp>
      <p:sp>
        <p:nvSpPr>
          <p:cNvPr id="72707" name="CaixaDeTexto 2"/>
          <p:cNvSpPr txBox="1">
            <a:spLocks noChangeArrowheads="1"/>
          </p:cNvSpPr>
          <p:nvPr/>
        </p:nvSpPr>
        <p:spPr bwMode="auto">
          <a:xfrm>
            <a:off x="7072313" y="6488136"/>
            <a:ext cx="1785937" cy="3698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  </a:t>
            </a:r>
            <a:r>
              <a:rPr lang="pt-BR" b="1" i="1">
                <a:solidFill>
                  <a:srgbClr val="FFFF00"/>
                </a:solidFill>
              </a:rPr>
              <a:t>Erick Fromm</a:t>
            </a:r>
          </a:p>
        </p:txBody>
      </p:sp>
      <p:sp>
        <p:nvSpPr>
          <p:cNvPr id="72708" name="CaixaDeTexto 4"/>
          <p:cNvSpPr txBox="1">
            <a:spLocks noChangeArrowheads="1"/>
          </p:cNvSpPr>
          <p:nvPr/>
        </p:nvSpPr>
        <p:spPr bwMode="auto">
          <a:xfrm>
            <a:off x="2357438" y="1071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2709" name="CaixaDeTexto 5"/>
          <p:cNvSpPr txBox="1">
            <a:spLocks noChangeArrowheads="1"/>
          </p:cNvSpPr>
          <p:nvPr/>
        </p:nvSpPr>
        <p:spPr bwMode="auto">
          <a:xfrm>
            <a:off x="1428750" y="285750"/>
            <a:ext cx="6786563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000" b="1"/>
              <a:t>REFLITAMOS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tângulo 1"/>
          <p:cNvSpPr>
            <a:spLocks noChangeArrowheads="1"/>
          </p:cNvSpPr>
          <p:nvPr/>
        </p:nvSpPr>
        <p:spPr bwMode="auto">
          <a:xfrm>
            <a:off x="142875" y="2227278"/>
            <a:ext cx="8929688" cy="34163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400" b="1" i="1" dirty="0">
                <a:solidFill>
                  <a:srgbClr val="FFFF00"/>
                </a:solidFill>
              </a:rPr>
              <a:t>“Se você ama a</a:t>
            </a:r>
            <a:r>
              <a:rPr lang="pt-BR" sz="5400" b="1" i="1" dirty="0">
                <a:solidFill>
                  <a:srgbClr val="FFC000"/>
                </a:solidFill>
              </a:rPr>
              <a:t> </a:t>
            </a:r>
            <a:r>
              <a:rPr lang="pt-BR" sz="5400" b="1" i="1" dirty="0">
                <a:solidFill>
                  <a:schemeClr val="bg1"/>
                </a:solidFill>
              </a:rPr>
              <a:t>vida</a:t>
            </a:r>
            <a:r>
              <a:rPr lang="pt-BR" sz="5400" b="1" i="1" dirty="0">
                <a:solidFill>
                  <a:srgbClr val="FFFF00"/>
                </a:solidFill>
              </a:rPr>
              <a:t>,</a:t>
            </a:r>
            <a:r>
              <a:rPr lang="pt-BR" sz="5400" b="1" i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pt-BR" sz="5400" b="1" i="1" dirty="0">
                <a:solidFill>
                  <a:srgbClr val="FFFF00"/>
                </a:solidFill>
              </a:rPr>
              <a:t>não desperdice o</a:t>
            </a:r>
            <a:r>
              <a:rPr lang="pt-BR" sz="5400" b="1" i="1" dirty="0">
                <a:solidFill>
                  <a:srgbClr val="FFC000"/>
                </a:solidFill>
              </a:rPr>
              <a:t> </a:t>
            </a:r>
            <a:r>
              <a:rPr lang="pt-BR" sz="5400" b="1" i="1" dirty="0">
                <a:solidFill>
                  <a:schemeClr val="bg1"/>
                </a:solidFill>
              </a:rPr>
              <a:t>tempo</a:t>
            </a:r>
            <a:r>
              <a:rPr lang="pt-BR" sz="5400" b="1" i="1" dirty="0">
                <a:solidFill>
                  <a:srgbClr val="FFFF00"/>
                </a:solidFill>
              </a:rPr>
              <a:t>,</a:t>
            </a:r>
            <a:r>
              <a:rPr lang="pt-BR" sz="5400" b="1" i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pt-BR" sz="5400" b="1" i="1" dirty="0">
                <a:solidFill>
                  <a:srgbClr val="FFFF00"/>
                </a:solidFill>
              </a:rPr>
              <a:t>pois é dele </a:t>
            </a:r>
          </a:p>
          <a:p>
            <a:pPr algn="ctr"/>
            <a:r>
              <a:rPr lang="pt-BR" sz="5400" b="1" i="1" dirty="0">
                <a:solidFill>
                  <a:srgbClr val="FFFF00"/>
                </a:solidFill>
              </a:rPr>
              <a:t>que a vida é feita” </a:t>
            </a:r>
            <a:endParaRPr lang="pt-BR" sz="5400" i="1" dirty="0">
              <a:solidFill>
                <a:srgbClr val="FFFF00"/>
              </a:solidFill>
            </a:endParaRPr>
          </a:p>
        </p:txBody>
      </p:sp>
      <p:sp>
        <p:nvSpPr>
          <p:cNvPr id="73731" name="CaixaDeTexto 2"/>
          <p:cNvSpPr txBox="1">
            <a:spLocks noChangeArrowheads="1"/>
          </p:cNvSpPr>
          <p:nvPr/>
        </p:nvSpPr>
        <p:spPr bwMode="auto">
          <a:xfrm>
            <a:off x="6929438" y="6416675"/>
            <a:ext cx="1785937" cy="3698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  </a:t>
            </a:r>
            <a:r>
              <a:rPr lang="pt-BR" b="1" i="1">
                <a:solidFill>
                  <a:srgbClr val="FFFF00"/>
                </a:solidFill>
              </a:rPr>
              <a:t>Ben Franklin</a:t>
            </a:r>
          </a:p>
        </p:txBody>
      </p:sp>
      <p:sp>
        <p:nvSpPr>
          <p:cNvPr id="73732" name="CaixaDeTexto 4"/>
          <p:cNvSpPr txBox="1">
            <a:spLocks noChangeArrowheads="1"/>
          </p:cNvSpPr>
          <p:nvPr/>
        </p:nvSpPr>
        <p:spPr bwMode="auto">
          <a:xfrm>
            <a:off x="1071563" y="428625"/>
            <a:ext cx="7143750" cy="1016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000" b="1"/>
              <a:t>Para  sua reflexão: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1139" name="Rectangle 3" descr="000059"/>
          <p:cNvSpPr>
            <a:spLocks noGrp="1" noChangeAspect="1" noChangeArrowheads="1"/>
          </p:cNvSpPr>
          <p:nvPr isPhoto="1"/>
        </p:nvSpPr>
        <p:spPr bwMode="auto">
          <a:xfrm>
            <a:off x="0" y="446088"/>
            <a:ext cx="9144000" cy="5964237"/>
          </a:xfrm>
          <a:prstGeom prst="rect">
            <a:avLst/>
          </a:prstGeom>
          <a:blipFill dpi="0" rotWithShape="1">
            <a:blip r:embed="rId2"/>
            <a:srcRect/>
            <a:stretch>
              <a:fillRect r="-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00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Conteúdo 2"/>
          <p:cNvSpPr>
            <a:spLocks noGrp="1"/>
          </p:cNvSpPr>
          <p:nvPr>
            <p:ph idx="1"/>
          </p:nvPr>
        </p:nvSpPr>
        <p:spPr>
          <a:xfrm>
            <a:off x="485804" y="1071546"/>
            <a:ext cx="8229600" cy="4571998"/>
          </a:xfrm>
          <a:solidFill>
            <a:srgbClr val="FFFF99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pt-BR" sz="6000" b="1" i="1" dirty="0" smtClean="0">
                <a:solidFill>
                  <a:srgbClr val="FF0000"/>
                </a:solidFill>
              </a:rPr>
              <a:t>A VIDA É COMO É,</a:t>
            </a:r>
          </a:p>
          <a:p>
            <a:pPr algn="ctr">
              <a:buFontTx/>
              <a:buNone/>
            </a:pPr>
            <a:r>
              <a:rPr lang="pt-BR" sz="6000" b="1" i="1" dirty="0" smtClean="0">
                <a:solidFill>
                  <a:srgbClr val="FFFF00"/>
                </a:solidFill>
              </a:rPr>
              <a:t> </a:t>
            </a:r>
            <a:r>
              <a:rPr lang="pt-BR" sz="6000" b="1" i="1" dirty="0" smtClean="0"/>
              <a:t>não</a:t>
            </a:r>
          </a:p>
          <a:p>
            <a:pPr algn="ctr">
              <a:buFontTx/>
              <a:buNone/>
            </a:pPr>
            <a:r>
              <a:rPr lang="pt-BR" sz="6000" b="1" i="1" dirty="0" smtClean="0"/>
              <a:t> como gostaríamos</a:t>
            </a:r>
          </a:p>
          <a:p>
            <a:pPr algn="ctr">
              <a:buFontTx/>
              <a:buNone/>
            </a:pPr>
            <a:r>
              <a:rPr lang="pt-BR" sz="6000" b="1" i="1" dirty="0" smtClean="0"/>
              <a:t> que fosse.</a:t>
            </a:r>
          </a:p>
          <a:p>
            <a:pPr>
              <a:buFontTx/>
              <a:buNone/>
            </a:pPr>
            <a:r>
              <a:rPr lang="pt-BR" sz="3600" i="1" dirty="0" smtClean="0">
                <a:solidFill>
                  <a:srgbClr val="FFFF00"/>
                </a:solidFill>
              </a:rPr>
              <a:t>                                          </a:t>
            </a:r>
          </a:p>
          <a:p>
            <a:pPr>
              <a:buFontTx/>
              <a:buNone/>
            </a:pPr>
            <a:endParaRPr lang="pt-BR" sz="3600" i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BR" sz="3600" i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BR" sz="3600" i="1" dirty="0" smtClean="0">
              <a:solidFill>
                <a:srgbClr val="FFFF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86375" y="5845175"/>
            <a:ext cx="3571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200" i="1" kern="0" dirty="0">
                <a:latin typeface="Arial"/>
              </a:rPr>
              <a:t>Antonio Pedreira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3234" y="1773420"/>
            <a:ext cx="8672948" cy="4862912"/>
          </a:xfr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indent="-457200"/>
            <a:r>
              <a:rPr lang="pt-BR" sz="6000" dirty="0" smtClean="0"/>
              <a:t>QUESTIONE-SE COM FREQUÊNCIA:</a:t>
            </a:r>
          </a:p>
          <a:p>
            <a:pPr marL="457200" indent="-457200"/>
            <a:r>
              <a:rPr lang="pt-BR" sz="6000" i="1" dirty="0" smtClean="0"/>
              <a:t>“ Qual o melhor uso que posso fazer do meu tempo aqui e agora</a:t>
            </a:r>
            <a:r>
              <a:rPr lang="pt-BR" sz="6000" i="1" dirty="0" smtClean="0">
                <a:solidFill>
                  <a:schemeClr val="bg1"/>
                </a:solidFill>
              </a:rPr>
              <a:t>?”</a:t>
            </a:r>
            <a:endParaRPr lang="pt-BR" sz="6000" i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" y="83122"/>
            <a:ext cx="8465128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PARA OBTER CONTROLE </a:t>
            </a:r>
            <a:br>
              <a:rPr lang="pt-BR" sz="4400" b="1" dirty="0" smtClean="0"/>
            </a:br>
            <a:r>
              <a:rPr lang="pt-BR" sz="4400" b="1" dirty="0" smtClean="0"/>
              <a:t>DE  SEU TEMPO E  DE SUA VIDA  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4478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67175"/>
            <a:ext cx="8501121" cy="4730625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pt-BR" sz="3600" b="1" i="1" dirty="0" smtClean="0"/>
              <a:t>PLANEJAR SEU TEMPO </a:t>
            </a:r>
            <a:br>
              <a:rPr lang="pt-BR" sz="3600" b="1" i="1" dirty="0" smtClean="0"/>
            </a:br>
            <a:r>
              <a:rPr lang="pt-BR" sz="3600" b="1" i="1" u="sng" dirty="0" smtClean="0"/>
              <a:t>COM MESES DE ANTECEDÊNCIA, </a:t>
            </a:r>
            <a:r>
              <a:rPr lang="pt-BR" sz="3600" b="1" i="1" u="sng" dirty="0" err="1" smtClean="0"/>
              <a:t>E.</a:t>
            </a:r>
            <a:r>
              <a:rPr lang="pt-BR" sz="3600" b="1" i="1" u="sng" dirty="0" smtClean="0"/>
              <a:t>.. </a:t>
            </a:r>
          </a:p>
          <a:p>
            <a:pPr marL="514350" indent="-514350">
              <a:buAutoNum type="arabicParenR"/>
            </a:pPr>
            <a:r>
              <a:rPr lang="pt-BR" sz="4000" b="1" i="1" dirty="0" smtClean="0">
                <a:solidFill>
                  <a:srgbClr val="FF0000"/>
                </a:solidFill>
              </a:rPr>
              <a:t>... equilibrar o que falta depois?</a:t>
            </a:r>
          </a:p>
          <a:p>
            <a:pPr marL="514350" indent="-514350">
              <a:buAutoNum type="arabicParenR"/>
            </a:pPr>
            <a:r>
              <a:rPr lang="pt-BR" sz="4000" b="1" i="1" dirty="0" smtClean="0"/>
              <a:t>... reservar tempo para os projetos </a:t>
            </a:r>
            <a:br>
              <a:rPr lang="pt-BR" sz="4000" b="1" i="1" dirty="0" smtClean="0"/>
            </a:br>
            <a:r>
              <a:rPr lang="pt-BR" sz="4000" b="1" i="1" dirty="0" smtClean="0"/>
              <a:t>		mais importantes? </a:t>
            </a:r>
          </a:p>
          <a:p>
            <a:pPr marL="514350" indent="-514350">
              <a:buAutoNum type="arabicParenR"/>
            </a:pPr>
            <a:r>
              <a:rPr lang="pt-BR" sz="4000" b="1" i="1" dirty="0" smtClean="0">
                <a:solidFill>
                  <a:srgbClr val="FF0000"/>
                </a:solidFill>
              </a:rPr>
              <a:t>... trabalhar com mais inteligência </a:t>
            </a:r>
            <a:br>
              <a:rPr lang="pt-BR" sz="4000" b="1" i="1" dirty="0" smtClean="0">
                <a:solidFill>
                  <a:srgbClr val="FF0000"/>
                </a:solidFill>
              </a:rPr>
            </a:br>
            <a:r>
              <a:rPr lang="pt-BR" sz="4000" b="1" i="1" dirty="0" smtClean="0">
                <a:solidFill>
                  <a:srgbClr val="FF0000"/>
                </a:solidFill>
              </a:rPr>
              <a:t>		do que esforço?</a:t>
            </a:r>
          </a:p>
          <a:p>
            <a:pPr marL="514350" indent="-514350">
              <a:buAutoNum type="arabicParenR"/>
            </a:pPr>
            <a:r>
              <a:rPr lang="pt-BR" sz="4000" b="1" i="1" dirty="0" smtClean="0"/>
              <a:t>... priorizar opções </a:t>
            </a:r>
            <a:r>
              <a:rPr lang="pt-BR" sz="4000" b="1" i="1" u="sng" dirty="0" smtClean="0"/>
              <a:t>A</a:t>
            </a:r>
            <a:r>
              <a:rPr lang="pt-BR" sz="4000" b="1" i="1" dirty="0" smtClean="0"/>
              <a:t> sobre as </a:t>
            </a:r>
            <a:r>
              <a:rPr lang="pt-BR" sz="4000" b="1" i="1" u="sng" dirty="0" smtClean="0"/>
              <a:t>B</a:t>
            </a:r>
            <a:r>
              <a:rPr lang="pt-BR" sz="4000" b="1" i="1" dirty="0" smtClean="0"/>
              <a:t> e </a:t>
            </a:r>
            <a:r>
              <a:rPr lang="pt-BR" sz="4000" b="1" i="1" u="sng" dirty="0" smtClean="0"/>
              <a:t>C</a:t>
            </a:r>
            <a:r>
              <a:rPr lang="pt-BR" sz="4000" b="1" i="1" dirty="0" smtClean="0"/>
              <a:t>?</a:t>
            </a:r>
          </a:p>
          <a:p>
            <a:pPr marL="0" indent="0">
              <a:buNone/>
            </a:pPr>
            <a:endParaRPr lang="pt-BR" sz="3200" b="1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0109" y="83122"/>
            <a:ext cx="8783782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PARA OBTER CONTROLE DE  SEU TEMPO E  DE SUA VIDA, QUE TAL:  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5073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5"/>
          <p:cNvSpPr>
            <a:spLocks noChangeShapeType="1"/>
          </p:cNvSpPr>
          <p:nvPr/>
        </p:nvSpPr>
        <p:spPr bwMode="auto">
          <a:xfrm flipH="1" flipV="1">
            <a:off x="7786688" y="4278313"/>
            <a:ext cx="3175" cy="26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4275" name="Line 6"/>
          <p:cNvSpPr>
            <a:spLocks noChangeShapeType="1"/>
          </p:cNvSpPr>
          <p:nvPr/>
        </p:nvSpPr>
        <p:spPr bwMode="auto">
          <a:xfrm flipV="1">
            <a:off x="1262063" y="4278313"/>
            <a:ext cx="0" cy="26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>
            <a:off x="134938" y="4516438"/>
            <a:ext cx="900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7286625" y="3790950"/>
            <a:ext cx="1643063" cy="566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200" b="1">
                <a:solidFill>
                  <a:srgbClr val="C00000"/>
                </a:solidFill>
                <a:latin typeface="Calibri" pitchFamily="34" charset="0"/>
              </a:rPr>
              <a:t>FUTURO</a:t>
            </a:r>
          </a:p>
        </p:txBody>
      </p:sp>
      <p:sp>
        <p:nvSpPr>
          <p:cNvPr id="54278" name="Rectangle 9"/>
          <p:cNvSpPr>
            <a:spLocks noChangeArrowheads="1"/>
          </p:cNvSpPr>
          <p:nvPr/>
        </p:nvSpPr>
        <p:spPr bwMode="auto">
          <a:xfrm>
            <a:off x="71438" y="1785938"/>
            <a:ext cx="1643062" cy="873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b="1">
                <a:latin typeface="Calibri" pitchFamily="34" charset="0"/>
              </a:rPr>
              <a:t>“Tristeza”</a:t>
            </a:r>
          </a:p>
          <a:p>
            <a:pPr algn="ctr"/>
            <a:r>
              <a:rPr lang="pt-BR" sz="2400" b="1">
                <a:latin typeface="Calibri" pitchFamily="34" charset="0"/>
              </a:rPr>
              <a:t>“Raiva”</a:t>
            </a:r>
          </a:p>
          <a:p>
            <a:pPr algn="ctr"/>
            <a:r>
              <a:rPr lang="pt-BR" sz="2400" b="1">
                <a:latin typeface="Calibri" pitchFamily="34" charset="0"/>
              </a:rPr>
              <a:t>“Culpa”</a:t>
            </a:r>
          </a:p>
          <a:p>
            <a:endParaRPr lang="pt-BR" sz="2400">
              <a:latin typeface="Calibri" pitchFamily="34" charset="0"/>
            </a:endParaRPr>
          </a:p>
        </p:txBody>
      </p:sp>
      <p:sp>
        <p:nvSpPr>
          <p:cNvPr id="54279" name="Rectangle 10"/>
          <p:cNvSpPr>
            <a:spLocks noChangeArrowheads="1"/>
          </p:cNvSpPr>
          <p:nvPr/>
        </p:nvSpPr>
        <p:spPr bwMode="auto">
          <a:xfrm>
            <a:off x="7429500" y="1790700"/>
            <a:ext cx="17145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latin typeface="Calibri" pitchFamily="34" charset="0"/>
              </a:rPr>
              <a:t> “MEDOS”</a:t>
            </a:r>
            <a:endParaRPr lang="pt-BR" sz="2800">
              <a:latin typeface="Calibri" pitchFamily="34" charset="0"/>
            </a:endParaRPr>
          </a:p>
        </p:txBody>
      </p:sp>
      <p:sp>
        <p:nvSpPr>
          <p:cNvPr id="54280" name="Oval 11"/>
          <p:cNvSpPr>
            <a:spLocks noChangeArrowheads="1"/>
          </p:cNvSpPr>
          <p:nvPr/>
        </p:nvSpPr>
        <p:spPr bwMode="auto">
          <a:xfrm>
            <a:off x="3500438" y="3143250"/>
            <a:ext cx="1928812" cy="22479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800">
              <a:latin typeface="Calibri" pitchFamily="34" charset="0"/>
            </a:endParaRPr>
          </a:p>
          <a:p>
            <a:pPr algn="ctr"/>
            <a:r>
              <a:rPr lang="en-US" sz="2800" b="1">
                <a:latin typeface="Calibri" pitchFamily="34" charset="0"/>
              </a:rPr>
              <a:t>AQUI</a:t>
            </a:r>
          </a:p>
          <a:p>
            <a:pPr algn="ctr"/>
            <a:r>
              <a:rPr lang="en-US" sz="2800" b="1">
                <a:latin typeface="Calibri" pitchFamily="34" charset="0"/>
              </a:rPr>
              <a:t>AGORA</a:t>
            </a:r>
            <a:endParaRPr lang="pt-BR" sz="2800" b="1">
              <a:latin typeface="Calibri" pitchFamily="34" charset="0"/>
            </a:endParaRPr>
          </a:p>
        </p:txBody>
      </p:sp>
      <p:sp>
        <p:nvSpPr>
          <p:cNvPr id="54281" name="Arc 12"/>
          <p:cNvSpPr>
            <a:spLocks/>
          </p:cNvSpPr>
          <p:nvPr/>
        </p:nvSpPr>
        <p:spPr bwMode="auto">
          <a:xfrm rot="10800000" flipV="1">
            <a:off x="4857750" y="2143125"/>
            <a:ext cx="3162300" cy="1428750"/>
          </a:xfrm>
          <a:custGeom>
            <a:avLst/>
            <a:gdLst>
              <a:gd name="T0" fmla="*/ 2147483647 w 21600"/>
              <a:gd name="T1" fmla="*/ 0 h 21541"/>
              <a:gd name="T2" fmla="*/ 2147483647 w 21600"/>
              <a:gd name="T3" fmla="*/ 2147483647 h 21541"/>
              <a:gd name="T4" fmla="*/ 0 w 21600"/>
              <a:gd name="T5" fmla="*/ 2147483647 h 21541"/>
              <a:gd name="T6" fmla="*/ 0 60000 65536"/>
              <a:gd name="T7" fmla="*/ 0 60000 65536"/>
              <a:gd name="T8" fmla="*/ 0 60000 65536"/>
              <a:gd name="T9" fmla="*/ 0 w 21600"/>
              <a:gd name="T10" fmla="*/ 0 h 21541"/>
              <a:gd name="T11" fmla="*/ 21600 w 21600"/>
              <a:gd name="T12" fmla="*/ 21541 h 215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41" fill="none" extrusionOk="0">
                <a:moveTo>
                  <a:pt x="1589" y="-1"/>
                </a:moveTo>
                <a:cubicBezTo>
                  <a:pt x="12871" y="831"/>
                  <a:pt x="21600" y="10228"/>
                  <a:pt x="21600" y="21541"/>
                </a:cubicBezTo>
              </a:path>
              <a:path w="21600" h="21541" stroke="0" extrusionOk="0">
                <a:moveTo>
                  <a:pt x="1589" y="-1"/>
                </a:moveTo>
                <a:cubicBezTo>
                  <a:pt x="12871" y="831"/>
                  <a:pt x="21600" y="10228"/>
                  <a:pt x="21600" y="21541"/>
                </a:cubicBezTo>
                <a:lnTo>
                  <a:pt x="0" y="21541"/>
                </a:lnTo>
                <a:lnTo>
                  <a:pt x="1589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4282" name="Arc 13"/>
          <p:cNvSpPr>
            <a:spLocks/>
          </p:cNvSpPr>
          <p:nvPr/>
        </p:nvSpPr>
        <p:spPr bwMode="auto">
          <a:xfrm rot="10800000" flipH="1" flipV="1">
            <a:off x="985838" y="2173288"/>
            <a:ext cx="3086100" cy="1398587"/>
          </a:xfrm>
          <a:custGeom>
            <a:avLst/>
            <a:gdLst>
              <a:gd name="T0" fmla="*/ 2147483647 w 21600"/>
              <a:gd name="T1" fmla="*/ 0 h 21541"/>
              <a:gd name="T2" fmla="*/ 2147483647 w 21600"/>
              <a:gd name="T3" fmla="*/ 2147483647 h 21541"/>
              <a:gd name="T4" fmla="*/ 0 w 21600"/>
              <a:gd name="T5" fmla="*/ 2147483647 h 21541"/>
              <a:gd name="T6" fmla="*/ 0 60000 65536"/>
              <a:gd name="T7" fmla="*/ 0 60000 65536"/>
              <a:gd name="T8" fmla="*/ 0 60000 65536"/>
              <a:gd name="T9" fmla="*/ 0 w 21600"/>
              <a:gd name="T10" fmla="*/ 0 h 21541"/>
              <a:gd name="T11" fmla="*/ 21600 w 21600"/>
              <a:gd name="T12" fmla="*/ 21541 h 215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41" fill="none" extrusionOk="0">
                <a:moveTo>
                  <a:pt x="1589" y="-1"/>
                </a:moveTo>
                <a:cubicBezTo>
                  <a:pt x="12871" y="831"/>
                  <a:pt x="21600" y="10228"/>
                  <a:pt x="21600" y="21541"/>
                </a:cubicBezTo>
              </a:path>
              <a:path w="21600" h="21541" stroke="0" extrusionOk="0">
                <a:moveTo>
                  <a:pt x="1589" y="-1"/>
                </a:moveTo>
                <a:cubicBezTo>
                  <a:pt x="12871" y="831"/>
                  <a:pt x="21600" y="10228"/>
                  <a:pt x="21600" y="21541"/>
                </a:cubicBezTo>
                <a:lnTo>
                  <a:pt x="0" y="21541"/>
                </a:lnTo>
                <a:lnTo>
                  <a:pt x="1589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4283" name="Arc 14"/>
          <p:cNvSpPr>
            <a:spLocks/>
          </p:cNvSpPr>
          <p:nvPr/>
        </p:nvSpPr>
        <p:spPr bwMode="auto">
          <a:xfrm rot="2426435" flipH="1">
            <a:off x="5260975" y="2917825"/>
            <a:ext cx="2147888" cy="1733550"/>
          </a:xfrm>
          <a:custGeom>
            <a:avLst/>
            <a:gdLst>
              <a:gd name="T0" fmla="*/ 0 w 21600"/>
              <a:gd name="T1" fmla="*/ 0 h 30737"/>
              <a:gd name="T2" fmla="*/ 2147483647 w 21600"/>
              <a:gd name="T3" fmla="*/ 2147483647 h 30737"/>
              <a:gd name="T4" fmla="*/ 0 w 21600"/>
              <a:gd name="T5" fmla="*/ 2147483647 h 30737"/>
              <a:gd name="T6" fmla="*/ 0 60000 65536"/>
              <a:gd name="T7" fmla="*/ 0 60000 65536"/>
              <a:gd name="T8" fmla="*/ 0 60000 65536"/>
              <a:gd name="T9" fmla="*/ 0 w 21600"/>
              <a:gd name="T10" fmla="*/ 0 h 30737"/>
              <a:gd name="T11" fmla="*/ 21600 w 21600"/>
              <a:gd name="T12" fmla="*/ 30737 h 30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73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757"/>
                  <a:pt x="20907" y="27876"/>
                  <a:pt x="19572" y="30737"/>
                </a:cubicBezTo>
              </a:path>
              <a:path w="21600" h="3073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757"/>
                  <a:pt x="20907" y="27876"/>
                  <a:pt x="19572" y="3073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4284" name="Arc 15"/>
          <p:cNvSpPr>
            <a:spLocks/>
          </p:cNvSpPr>
          <p:nvPr/>
        </p:nvSpPr>
        <p:spPr bwMode="auto">
          <a:xfrm rot="-1318433" flipH="1" flipV="1">
            <a:off x="5114925" y="3898900"/>
            <a:ext cx="3287713" cy="1628775"/>
          </a:xfrm>
          <a:custGeom>
            <a:avLst/>
            <a:gdLst>
              <a:gd name="T0" fmla="*/ 0 w 37414"/>
              <a:gd name="T1" fmla="*/ 2147483647 h 32416"/>
              <a:gd name="T2" fmla="*/ 2147483647 w 37414"/>
              <a:gd name="T3" fmla="*/ 2147483647 h 32416"/>
              <a:gd name="T4" fmla="*/ 2147483647 w 37414"/>
              <a:gd name="T5" fmla="*/ 2147483647 h 32416"/>
              <a:gd name="T6" fmla="*/ 0 60000 65536"/>
              <a:gd name="T7" fmla="*/ 0 60000 65536"/>
              <a:gd name="T8" fmla="*/ 0 60000 65536"/>
              <a:gd name="T9" fmla="*/ 0 w 37414"/>
              <a:gd name="T10" fmla="*/ 0 h 32416"/>
              <a:gd name="T11" fmla="*/ 37414 w 37414"/>
              <a:gd name="T12" fmla="*/ 32416 h 324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14" h="32416" fill="none" extrusionOk="0">
                <a:moveTo>
                  <a:pt x="-1" y="6886"/>
                </a:moveTo>
                <a:cubicBezTo>
                  <a:pt x="4086" y="2494"/>
                  <a:pt x="9814" y="-1"/>
                  <a:pt x="15814" y="0"/>
                </a:cubicBezTo>
                <a:cubicBezTo>
                  <a:pt x="27743" y="0"/>
                  <a:pt x="37414" y="9670"/>
                  <a:pt x="37414" y="21600"/>
                </a:cubicBezTo>
                <a:cubicBezTo>
                  <a:pt x="37414" y="25397"/>
                  <a:pt x="36412" y="29128"/>
                  <a:pt x="34510" y="32415"/>
                </a:cubicBezTo>
              </a:path>
              <a:path w="37414" h="32416" stroke="0" extrusionOk="0">
                <a:moveTo>
                  <a:pt x="-1" y="6886"/>
                </a:moveTo>
                <a:cubicBezTo>
                  <a:pt x="4086" y="2494"/>
                  <a:pt x="9814" y="-1"/>
                  <a:pt x="15814" y="0"/>
                </a:cubicBezTo>
                <a:cubicBezTo>
                  <a:pt x="27743" y="0"/>
                  <a:pt x="37414" y="9670"/>
                  <a:pt x="37414" y="21600"/>
                </a:cubicBezTo>
                <a:cubicBezTo>
                  <a:pt x="37414" y="25397"/>
                  <a:pt x="36412" y="29128"/>
                  <a:pt x="34510" y="32415"/>
                </a:cubicBezTo>
                <a:lnTo>
                  <a:pt x="15814" y="21600"/>
                </a:lnTo>
                <a:lnTo>
                  <a:pt x="-1" y="6886"/>
                </a:lnTo>
                <a:close/>
              </a:path>
            </a:pathLst>
          </a:cu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4285" name="WordArt 18"/>
          <p:cNvSpPr>
            <a:spLocks noChangeArrowheads="1" noChangeShapeType="1" noTextEdit="1"/>
          </p:cNvSpPr>
          <p:nvPr/>
        </p:nvSpPr>
        <p:spPr bwMode="auto">
          <a:xfrm>
            <a:off x="1928813" y="4357688"/>
            <a:ext cx="1357312" cy="9286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pt-BR" sz="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GRATAS</a:t>
            </a:r>
          </a:p>
          <a:p>
            <a:pPr algn="ctr"/>
            <a:endParaRPr lang="pt-BR" sz="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pt-BR" sz="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RECORDAÇÕES</a:t>
            </a:r>
          </a:p>
        </p:txBody>
      </p:sp>
      <p:sp>
        <p:nvSpPr>
          <p:cNvPr id="54286" name="WordArt 19"/>
          <p:cNvSpPr>
            <a:spLocks noChangeArrowheads="1" noChangeShapeType="1" noTextEdit="1"/>
          </p:cNvSpPr>
          <p:nvPr/>
        </p:nvSpPr>
        <p:spPr bwMode="auto">
          <a:xfrm rot="-432208">
            <a:off x="5327650" y="3270250"/>
            <a:ext cx="1346200" cy="7461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ESPERA ANSIOSA</a:t>
            </a:r>
          </a:p>
        </p:txBody>
      </p:sp>
      <p:sp>
        <p:nvSpPr>
          <p:cNvPr id="54287" name="WordArt 20"/>
          <p:cNvSpPr>
            <a:spLocks noChangeArrowheads="1" noChangeShapeType="1" noTextEdit="1"/>
          </p:cNvSpPr>
          <p:nvPr/>
        </p:nvSpPr>
        <p:spPr bwMode="auto">
          <a:xfrm>
            <a:off x="5572125" y="4643438"/>
            <a:ext cx="1452563" cy="7112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pt-BR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ESQUENTAMENTO</a:t>
            </a:r>
          </a:p>
        </p:txBody>
      </p:sp>
      <p:sp>
        <p:nvSpPr>
          <p:cNvPr id="54288" name="Text Box 22"/>
          <p:cNvSpPr txBox="1">
            <a:spLocks noChangeArrowheads="1"/>
          </p:cNvSpPr>
          <p:nvPr/>
        </p:nvSpPr>
        <p:spPr bwMode="auto">
          <a:xfrm>
            <a:off x="71438" y="5786438"/>
            <a:ext cx="38576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400" b="1">
                <a:solidFill>
                  <a:srgbClr val="002060"/>
                </a:solidFill>
                <a:latin typeface="Calibri" pitchFamily="34" charset="0"/>
              </a:rPr>
              <a:t>Experiências, acertos, aprendizados (erros),amores</a:t>
            </a:r>
          </a:p>
        </p:txBody>
      </p:sp>
      <p:sp>
        <p:nvSpPr>
          <p:cNvPr id="54289" name="Text Box 23"/>
          <p:cNvSpPr txBox="1">
            <a:spLocks noChangeArrowheads="1"/>
          </p:cNvSpPr>
          <p:nvPr/>
        </p:nvSpPr>
        <p:spPr bwMode="auto">
          <a:xfrm>
            <a:off x="5572125" y="5786438"/>
            <a:ext cx="3286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400" b="1">
                <a:solidFill>
                  <a:srgbClr val="002060"/>
                </a:solidFill>
                <a:latin typeface="Calibri" pitchFamily="34" charset="0"/>
              </a:rPr>
              <a:t>Boas expectativas. Metas, projetos, sonhos</a:t>
            </a:r>
          </a:p>
        </p:txBody>
      </p:sp>
      <p:sp>
        <p:nvSpPr>
          <p:cNvPr id="54290" name="Rectangle 24"/>
          <p:cNvSpPr>
            <a:spLocks noChangeArrowheads="1"/>
          </p:cNvSpPr>
          <p:nvPr/>
        </p:nvSpPr>
        <p:spPr bwMode="auto">
          <a:xfrm>
            <a:off x="123825" y="3790950"/>
            <a:ext cx="1662113" cy="566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800" b="1">
                <a:solidFill>
                  <a:srgbClr val="C00000"/>
                </a:solidFill>
                <a:latin typeface="Calibri" pitchFamily="34" charset="0"/>
              </a:rPr>
              <a:t>PASSADO</a:t>
            </a:r>
          </a:p>
        </p:txBody>
      </p:sp>
      <p:sp>
        <p:nvSpPr>
          <p:cNvPr id="54291" name="Rectangle 25"/>
          <p:cNvSpPr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DF703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000" b="1">
                <a:latin typeface="Calibri" pitchFamily="34" charset="0"/>
              </a:rPr>
              <a:t>RELAÇÃO </a:t>
            </a:r>
            <a:r>
              <a:rPr lang="pt-BR" sz="4400" b="1">
                <a:latin typeface="Calibri" pitchFamily="34" charset="0"/>
              </a:rPr>
              <a:t>TEMPO x BEM-ESTAR</a:t>
            </a:r>
          </a:p>
        </p:txBody>
      </p:sp>
      <p:sp>
        <p:nvSpPr>
          <p:cNvPr id="54292" name="Arc 15"/>
          <p:cNvSpPr>
            <a:spLocks/>
          </p:cNvSpPr>
          <p:nvPr/>
        </p:nvSpPr>
        <p:spPr bwMode="auto">
          <a:xfrm rot="1318433" flipV="1">
            <a:off x="1222375" y="4022725"/>
            <a:ext cx="2841625" cy="973138"/>
          </a:xfrm>
          <a:custGeom>
            <a:avLst/>
            <a:gdLst>
              <a:gd name="T0" fmla="*/ 0 w 37414"/>
              <a:gd name="T1" fmla="*/ 2147483647 h 32416"/>
              <a:gd name="T2" fmla="*/ 2147483647 w 37414"/>
              <a:gd name="T3" fmla="*/ 2147483647 h 32416"/>
              <a:gd name="T4" fmla="*/ 2147483647 w 37414"/>
              <a:gd name="T5" fmla="*/ 2147483647 h 32416"/>
              <a:gd name="T6" fmla="*/ 0 60000 65536"/>
              <a:gd name="T7" fmla="*/ 0 60000 65536"/>
              <a:gd name="T8" fmla="*/ 0 60000 65536"/>
              <a:gd name="T9" fmla="*/ 0 w 37414"/>
              <a:gd name="T10" fmla="*/ 0 h 32416"/>
              <a:gd name="T11" fmla="*/ 37414 w 37414"/>
              <a:gd name="T12" fmla="*/ 32416 h 324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14" h="32416" fill="none" extrusionOk="0">
                <a:moveTo>
                  <a:pt x="-1" y="6886"/>
                </a:moveTo>
                <a:cubicBezTo>
                  <a:pt x="4086" y="2494"/>
                  <a:pt x="9814" y="-1"/>
                  <a:pt x="15814" y="0"/>
                </a:cubicBezTo>
                <a:cubicBezTo>
                  <a:pt x="27743" y="0"/>
                  <a:pt x="37414" y="9670"/>
                  <a:pt x="37414" y="21600"/>
                </a:cubicBezTo>
                <a:cubicBezTo>
                  <a:pt x="37414" y="25397"/>
                  <a:pt x="36412" y="29128"/>
                  <a:pt x="34510" y="32415"/>
                </a:cubicBezTo>
              </a:path>
              <a:path w="37414" h="32416" stroke="0" extrusionOk="0">
                <a:moveTo>
                  <a:pt x="-1" y="6886"/>
                </a:moveTo>
                <a:cubicBezTo>
                  <a:pt x="4086" y="2494"/>
                  <a:pt x="9814" y="-1"/>
                  <a:pt x="15814" y="0"/>
                </a:cubicBezTo>
                <a:cubicBezTo>
                  <a:pt x="27743" y="0"/>
                  <a:pt x="37414" y="9670"/>
                  <a:pt x="37414" y="21600"/>
                </a:cubicBezTo>
                <a:cubicBezTo>
                  <a:pt x="37414" y="25397"/>
                  <a:pt x="36412" y="29128"/>
                  <a:pt x="34510" y="32415"/>
                </a:cubicBezTo>
                <a:lnTo>
                  <a:pt x="15814" y="21600"/>
                </a:lnTo>
                <a:lnTo>
                  <a:pt x="-1" y="6886"/>
                </a:lnTo>
                <a:close/>
              </a:path>
            </a:pathLst>
          </a:cu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4293" name="Arc 14"/>
          <p:cNvSpPr>
            <a:spLocks/>
          </p:cNvSpPr>
          <p:nvPr/>
        </p:nvSpPr>
        <p:spPr bwMode="auto">
          <a:xfrm rot="-2426435">
            <a:off x="1592263" y="2917825"/>
            <a:ext cx="2147887" cy="1733550"/>
          </a:xfrm>
          <a:custGeom>
            <a:avLst/>
            <a:gdLst>
              <a:gd name="T0" fmla="*/ 0 w 21600"/>
              <a:gd name="T1" fmla="*/ 0 h 30737"/>
              <a:gd name="T2" fmla="*/ 2147483647 w 21600"/>
              <a:gd name="T3" fmla="*/ 2147483647 h 30737"/>
              <a:gd name="T4" fmla="*/ 0 w 21600"/>
              <a:gd name="T5" fmla="*/ 2147483647 h 30737"/>
              <a:gd name="T6" fmla="*/ 0 60000 65536"/>
              <a:gd name="T7" fmla="*/ 0 60000 65536"/>
              <a:gd name="T8" fmla="*/ 0 60000 65536"/>
              <a:gd name="T9" fmla="*/ 0 w 21600"/>
              <a:gd name="T10" fmla="*/ 0 h 30737"/>
              <a:gd name="T11" fmla="*/ 21600 w 21600"/>
              <a:gd name="T12" fmla="*/ 30737 h 30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73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757"/>
                  <a:pt x="20907" y="27876"/>
                  <a:pt x="19572" y="30737"/>
                </a:cubicBezTo>
              </a:path>
              <a:path w="21600" h="3073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757"/>
                  <a:pt x="20907" y="27876"/>
                  <a:pt x="19572" y="3073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4294" name="WordArt 19"/>
          <p:cNvSpPr>
            <a:spLocks noChangeArrowheads="1" noChangeShapeType="1" noTextEdit="1"/>
          </p:cNvSpPr>
          <p:nvPr/>
        </p:nvSpPr>
        <p:spPr bwMode="auto">
          <a:xfrm rot="440716">
            <a:off x="2300288" y="3273425"/>
            <a:ext cx="1384300" cy="569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r"/>
            <a:r>
              <a:rPr lang="pt-BR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TEMPO DE RESSACA</a:t>
            </a:r>
          </a:p>
        </p:txBody>
      </p:sp>
      <p:sp>
        <p:nvSpPr>
          <p:cNvPr id="54295" name="Text Box 22"/>
          <p:cNvSpPr txBox="1">
            <a:spLocks noChangeArrowheads="1"/>
          </p:cNvSpPr>
          <p:nvPr/>
        </p:nvSpPr>
        <p:spPr bwMode="auto">
          <a:xfrm>
            <a:off x="1339850" y="2428875"/>
            <a:ext cx="17319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RESSENTIMENTO</a:t>
            </a:r>
          </a:p>
        </p:txBody>
      </p:sp>
      <p:sp>
        <p:nvSpPr>
          <p:cNvPr id="54296" name="Text Box 22"/>
          <p:cNvSpPr txBox="1">
            <a:spLocks noChangeArrowheads="1"/>
          </p:cNvSpPr>
          <p:nvPr/>
        </p:nvSpPr>
        <p:spPr bwMode="auto">
          <a:xfrm>
            <a:off x="6500813" y="2214563"/>
            <a:ext cx="1785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400" b="1">
                <a:solidFill>
                  <a:srgbClr val="FF0000"/>
                </a:solidFill>
                <a:latin typeface="Calibri" pitchFamily="34" charset="0"/>
              </a:rPr>
              <a:t>ANSIEDADE </a:t>
            </a:r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ANTECIPATÓRIA</a:t>
            </a:r>
          </a:p>
        </p:txBody>
      </p:sp>
      <p:sp>
        <p:nvSpPr>
          <p:cNvPr id="54297" name="Text Box 23"/>
          <p:cNvSpPr txBox="1">
            <a:spLocks noChangeArrowheads="1"/>
          </p:cNvSpPr>
          <p:nvPr/>
        </p:nvSpPr>
        <p:spPr bwMode="auto">
          <a:xfrm>
            <a:off x="1785938" y="3500438"/>
            <a:ext cx="1785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Questões</a:t>
            </a:r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não</a:t>
            </a:r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000" b="1">
                <a:solidFill>
                  <a:srgbClr val="FF0000"/>
                </a:solidFill>
                <a:latin typeface="Calibri" pitchFamily="34" charset="0"/>
              </a:rPr>
              <a:t>resolvidas</a:t>
            </a:r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pt-BR" sz="2400" b="1">
                <a:solidFill>
                  <a:srgbClr val="FF0000"/>
                </a:solidFill>
                <a:latin typeface="Calibri" pitchFamily="34" charset="0"/>
              </a:rPr>
              <a:t>erros</a:t>
            </a:r>
            <a:endParaRPr lang="pt-BR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4298" name="CaixaDeTexto 26"/>
          <p:cNvSpPr txBox="1">
            <a:spLocks noChangeArrowheads="1"/>
          </p:cNvSpPr>
          <p:nvPr/>
        </p:nvSpPr>
        <p:spPr bwMode="auto">
          <a:xfrm>
            <a:off x="8501063" y="2701925"/>
            <a:ext cx="500062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rgbClr val="FF0000"/>
                </a:solidFill>
                <a:latin typeface="Calibri" pitchFamily="34" charset="0"/>
              </a:rPr>
              <a:t> –</a:t>
            </a:r>
            <a:endParaRPr lang="pt-BR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501063" y="5000625"/>
            <a:ext cx="500062" cy="584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+</a:t>
            </a:r>
            <a:endParaRPr lang="pt-BR" sz="32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670" y="663655"/>
            <a:ext cx="7948680" cy="5610293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600" b="1" u="sng" dirty="0" smtClean="0"/>
              <a:t>DICA PRÁTICA:</a:t>
            </a:r>
            <a:br>
              <a:rPr lang="pt-BR" sz="6600" b="1" u="sng" dirty="0" smtClean="0"/>
            </a:br>
            <a:endParaRPr lang="pt-BR" sz="5400" b="1" u="sng" dirty="0"/>
          </a:p>
          <a:p>
            <a:pPr marL="0" indent="0" algn="ctr">
              <a:buNone/>
            </a:pPr>
            <a:r>
              <a:rPr lang="pt-BR" sz="5400" b="1" i="1" dirty="0" smtClean="0">
                <a:solidFill>
                  <a:srgbClr val="FF0000"/>
                </a:solidFill>
              </a:rPr>
              <a:t>Que de pior pode acontecer se eu não realizar o item priorizado? </a:t>
            </a:r>
          </a:p>
          <a:p>
            <a:pPr marL="0" indent="0" algn="ctr">
              <a:buFont typeface="Wingdings"/>
              <a:buChar char="è"/>
            </a:pPr>
            <a:r>
              <a:rPr lang="pt-BR" sz="5400" b="1" dirty="0" smtClean="0">
                <a:sym typeface="Wingdings" panose="05000000000000000000" pitchFamily="2" charset="2"/>
              </a:rPr>
              <a:t>NADA?  </a:t>
            </a:r>
          </a:p>
          <a:p>
            <a:pPr marL="0" indent="0" algn="ctr">
              <a:buFont typeface="Wingdings"/>
              <a:buChar char="è"/>
            </a:pPr>
            <a:r>
              <a:rPr lang="pt-BR" sz="5400" b="1" i="1" dirty="0" smtClean="0">
                <a:sym typeface="Wingdings" panose="05000000000000000000" pitchFamily="2" charset="2"/>
              </a:rPr>
              <a:t>Deixo de fazer</a:t>
            </a:r>
            <a:r>
              <a:rPr lang="pt-BR" sz="5400" b="1" dirty="0" smtClean="0">
                <a:sym typeface="Wingdings" panose="05000000000000000000" pitchFamily="2" charset="2"/>
              </a:rPr>
              <a:t> 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7885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515155"/>
            <a:ext cx="8715435" cy="5954918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u="sng" dirty="0" smtClean="0"/>
              <a:t>PROCRASTINAÇÃO</a:t>
            </a:r>
            <a:endParaRPr lang="pt-BR" sz="3600" dirty="0" smtClean="0"/>
          </a:p>
          <a:p>
            <a:pPr marL="0" indent="0" algn="ctr">
              <a:buNone/>
            </a:pPr>
            <a:r>
              <a:rPr lang="pt-BR" sz="4800" b="1" i="1" dirty="0" smtClean="0"/>
              <a:t>Que estou evitando? </a:t>
            </a:r>
          </a:p>
          <a:p>
            <a:pPr algn="just">
              <a:buFont typeface="Wingdings" panose="05000000000000000000" pitchFamily="2" charset="2"/>
              <a:buChar char="è"/>
            </a:pPr>
            <a:r>
              <a:rPr lang="pt-BR" sz="4000" dirty="0" smtClean="0">
                <a:sym typeface="Wingdings" panose="05000000000000000000" pitchFamily="2" charset="2"/>
              </a:rPr>
              <a:t>Lembre-se de usar regra 80/20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Começar pela parte mais rendosa dos grandes projetos e talvez nem precise fazer o resto</a:t>
            </a:r>
          </a:p>
          <a:p>
            <a:pPr algn="just">
              <a:buFont typeface="Wingdings" panose="05000000000000000000" pitchFamily="2" charset="2"/>
              <a:buChar char="è"/>
            </a:pPr>
            <a:r>
              <a:rPr lang="pt-BR" sz="4000" b="1" dirty="0" smtClean="0">
                <a:sym typeface="Wingdings" panose="05000000000000000000" pitchFamily="2" charset="2"/>
              </a:rPr>
              <a:t>ATENÇÃO</a:t>
            </a:r>
            <a:r>
              <a:rPr lang="pt-BR" sz="4000" dirty="0" smtClean="0">
                <a:sym typeface="Wingdings" panose="05000000000000000000" pitchFamily="2" charset="2"/>
              </a:rPr>
              <a:t>:</a:t>
            </a:r>
          </a:p>
          <a:p>
            <a:pPr algn="just">
              <a:buNone/>
            </a:pPr>
            <a:r>
              <a:rPr lang="pt-BR" sz="4000" dirty="0" smtClean="0">
                <a:sym typeface="Wingdings" panose="05000000000000000000" pitchFamily="2" charset="2"/>
              </a:rPr>
              <a:t>			</a:t>
            </a:r>
            <a:r>
              <a:rPr lang="pt-BR" sz="4400" b="1" dirty="0" smtClean="0">
                <a:sym typeface="Wingdings" panose="05000000000000000000" pitchFamily="2" charset="2"/>
              </a:rPr>
              <a:t> </a:t>
            </a:r>
            <a:r>
              <a:rPr lang="pt-BR" sz="4400" b="1" u="sng" dirty="0" smtClean="0">
                <a:sym typeface="Wingdings" panose="05000000000000000000" pitchFamily="2" charset="2"/>
              </a:rPr>
              <a:t>Faça uma coisa de cada vez. </a:t>
            </a:r>
            <a:endParaRPr lang="pt-BR" sz="4400" b="1" u="sng" dirty="0"/>
          </a:p>
        </p:txBody>
      </p:sp>
    </p:spTree>
    <p:extLst>
      <p:ext uri="{BB962C8B-B14F-4D97-AF65-F5344CB8AC3E}">
        <p14:creationId xmlns:p14="http://schemas.microsoft.com/office/powerpoint/2010/main" val="30905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2844" y="0"/>
            <a:ext cx="1676400" cy="685641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002F76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CC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81000" y="333380"/>
            <a:ext cx="1447800" cy="3810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223994" y="71414"/>
            <a:ext cx="7848600" cy="1524000"/>
          </a:xfrm>
          <a:prstGeom prst="rect">
            <a:avLst/>
          </a:prstGeom>
          <a:gradFill rotWithShape="1">
            <a:gsLst>
              <a:gs pos="0">
                <a:srgbClr val="00CC99">
                  <a:gamma/>
                  <a:shade val="46275"/>
                  <a:invGamma/>
                </a:srgbClr>
              </a:gs>
              <a:gs pos="50000">
                <a:srgbClr val="00CC99"/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676400" y="6858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pt-BR" sz="6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FLUXO</a:t>
            </a:r>
            <a:endParaRPr lang="de-DE" sz="6000" b="1" i="1" dirty="0">
              <a:effectLst>
                <a:outerShdw blurRad="38100" dist="38100" dir="2700000" algn="tl">
                  <a:srgbClr val="C0C0C0"/>
                </a:outerShdw>
              </a:effectLst>
              <a:latin typeface="Elephant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81200" y="1928802"/>
            <a:ext cx="7086600" cy="413324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70000"/>
              </a:lnSpc>
            </a:pPr>
            <a:r>
              <a:rPr lang="pt-BR" sz="4000" b="1" i="1" dirty="0" smtClean="0">
                <a:solidFill>
                  <a:schemeClr val="bg1"/>
                </a:solidFill>
                <a:effectLst/>
              </a:rPr>
              <a:t>“É a última palavra na canalização das emoções a serviço do desempenho e do aprendizado”</a:t>
            </a:r>
            <a:endParaRPr lang="de-DE" sz="4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86314" y="6286520"/>
            <a:ext cx="41601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D.Goleman</a:t>
            </a:r>
            <a:r>
              <a:rPr lang="pt-BR" b="1" dirty="0" smtClean="0"/>
              <a:t> – </a:t>
            </a:r>
            <a:r>
              <a:rPr lang="pt-BR" b="1" dirty="0" err="1" smtClean="0"/>
              <a:t>Inteligencia</a:t>
            </a:r>
            <a:r>
              <a:rPr lang="pt-BR" b="1" dirty="0" smtClean="0"/>
              <a:t> Emocional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785813" y="0"/>
            <a:ext cx="7786687" cy="2214563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50000">
                <a:srgbClr val="F0AFFF"/>
              </a:gs>
              <a:gs pos="100000">
                <a:srgbClr val="66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785813" y="142875"/>
            <a:ext cx="7643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>
                <a:solidFill>
                  <a:schemeClr val="bg1"/>
                </a:solidFill>
                <a:latin typeface="Elephant" pitchFamily="18" charset="0"/>
              </a:rPr>
              <a:t>QUE FAZER PARA USAR </a:t>
            </a:r>
            <a:r>
              <a:rPr lang="pt-BR" sz="4000">
                <a:latin typeface="Elephant" pitchFamily="18" charset="0"/>
              </a:rPr>
              <a:t>EFICAZMENTE </a:t>
            </a:r>
          </a:p>
          <a:p>
            <a:pPr algn="ctr"/>
            <a:r>
              <a:rPr lang="pt-BR" sz="4000">
                <a:solidFill>
                  <a:schemeClr val="bg1"/>
                </a:solidFill>
                <a:latin typeface="Elephant" pitchFamily="18" charset="0"/>
              </a:rPr>
              <a:t>O TEMPO ?</a:t>
            </a:r>
            <a:endParaRPr lang="de-DE" sz="400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000250" y="2571750"/>
            <a:ext cx="5429250" cy="37861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chemeClr val="bg1"/>
                </a:solidFill>
              </a:rPr>
              <a:t> Conscientização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rgbClr val="FFFF00"/>
                </a:solidFill>
              </a:rPr>
              <a:t> Treinamento</a:t>
            </a:r>
            <a:r>
              <a:rPr lang="pt-BR" sz="3200" b="1" dirty="0">
                <a:solidFill>
                  <a:srgbClr val="FFFF00"/>
                </a:solidFill>
              </a:rPr>
              <a:t>		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</a:rPr>
              <a:t>Desejo </a:t>
            </a:r>
            <a:r>
              <a:rPr lang="pt-BR" sz="4000" b="1" dirty="0">
                <a:solidFill>
                  <a:schemeClr val="bg1"/>
                </a:solidFill>
              </a:rPr>
              <a:t>de mudar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rgbClr val="FFFF00"/>
                </a:solidFill>
              </a:rPr>
              <a:t> Flexibilidade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chemeClr val="bg1"/>
                </a:solidFill>
              </a:rPr>
              <a:t> Enfrentamento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rgbClr val="FFFF00"/>
                </a:solidFill>
              </a:rPr>
              <a:t> Superação</a:t>
            </a:r>
            <a:endParaRPr lang="de-D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785813" y="0"/>
            <a:ext cx="7786687" cy="2214563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50000">
                <a:srgbClr val="F0AFFF"/>
              </a:gs>
              <a:gs pos="100000">
                <a:srgbClr val="66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785813" y="142875"/>
            <a:ext cx="7643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 b="1">
                <a:latin typeface="Elephant" pitchFamily="18" charset="0"/>
              </a:rPr>
              <a:t>OS  </a:t>
            </a:r>
            <a:r>
              <a:rPr lang="pt-BR" sz="4000" b="1">
                <a:solidFill>
                  <a:srgbClr val="FFFF00"/>
                </a:solidFill>
                <a:latin typeface="Elephant" pitchFamily="18" charset="0"/>
              </a:rPr>
              <a:t>5</a:t>
            </a:r>
            <a:r>
              <a:rPr lang="pt-BR" sz="4000" b="1">
                <a:latin typeface="Elephant" pitchFamily="18" charset="0"/>
              </a:rPr>
              <a:t> INGREDIENTES </a:t>
            </a:r>
            <a:r>
              <a:rPr lang="pt-BR" sz="4000">
                <a:latin typeface="Elephant" pitchFamily="18" charset="0"/>
              </a:rPr>
              <a:t>PARA GERENCIAR BEM</a:t>
            </a:r>
            <a:r>
              <a:rPr lang="pt-BR" sz="4000">
                <a:solidFill>
                  <a:schemeClr val="bg1"/>
                </a:solidFill>
                <a:latin typeface="Elephant" pitchFamily="18" charset="0"/>
              </a:rPr>
              <a:t> </a:t>
            </a:r>
          </a:p>
          <a:p>
            <a:pPr algn="ctr"/>
            <a:r>
              <a:rPr lang="pt-BR" sz="4000">
                <a:solidFill>
                  <a:schemeClr val="bg1"/>
                </a:solidFill>
                <a:latin typeface="Elephant" pitchFamily="18" charset="0"/>
              </a:rPr>
              <a:t>O SEU TEMPO </a:t>
            </a:r>
            <a:endParaRPr lang="de-DE" sz="400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857250" y="2901950"/>
            <a:ext cx="7572375" cy="31702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chemeClr val="bg1"/>
                </a:solidFill>
              </a:rPr>
              <a:t> Auto-crítica +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rgbClr val="FFFF00"/>
                </a:solidFill>
              </a:rPr>
              <a:t> </a:t>
            </a:r>
            <a:r>
              <a:rPr lang="pt-BR" sz="4000" b="1" dirty="0" smtClean="0">
                <a:solidFill>
                  <a:srgbClr val="FFFF00"/>
                </a:solidFill>
              </a:rPr>
              <a:t>Adoção </a:t>
            </a:r>
            <a:r>
              <a:rPr lang="pt-BR" sz="4000" b="1" dirty="0">
                <a:solidFill>
                  <a:srgbClr val="FFFF00"/>
                </a:solidFill>
              </a:rPr>
              <a:t>de novas conduta</a:t>
            </a:r>
            <a:r>
              <a:rPr lang="pt-BR" sz="3200" b="1" dirty="0">
                <a:solidFill>
                  <a:srgbClr val="FFFF00"/>
                </a:solidFill>
              </a:rPr>
              <a:t>	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</a:rPr>
              <a:t>Vontade </a:t>
            </a:r>
            <a:r>
              <a:rPr lang="pt-BR" sz="4000" b="1" dirty="0">
                <a:solidFill>
                  <a:schemeClr val="bg1"/>
                </a:solidFill>
              </a:rPr>
              <a:t>honesta de mudar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rgbClr val="FFFF00"/>
                </a:solidFill>
              </a:rPr>
              <a:t> Busca de novas opções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pt-BR" sz="4000" b="1" dirty="0">
                <a:solidFill>
                  <a:schemeClr val="bg1"/>
                </a:solidFill>
              </a:rPr>
              <a:t> Fazer cálculos realistas</a:t>
            </a:r>
            <a:r>
              <a:rPr lang="pt-BR" sz="4000" b="1" dirty="0">
                <a:solidFill>
                  <a:srgbClr val="FFFF00"/>
                </a:solidFill>
              </a:rPr>
              <a:t> </a:t>
            </a:r>
            <a:endParaRPr lang="de-D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4525963"/>
          </a:xfr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>
              <a:buFontTx/>
              <a:buNone/>
            </a:pPr>
            <a:endParaRPr lang="pt-BR" i="1" dirty="0" smtClean="0"/>
          </a:p>
          <a:p>
            <a:pPr algn="ctr">
              <a:buFontTx/>
              <a:buNone/>
            </a:pP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sz="4400" b="1" i="1" dirty="0" smtClean="0">
                <a:solidFill>
                  <a:schemeClr val="bg1"/>
                </a:solidFill>
              </a:rPr>
              <a:t>“</a:t>
            </a:r>
            <a:r>
              <a:rPr lang="pt-BR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amanhã ser diferente de ontem,</a:t>
            </a:r>
            <a:r>
              <a:rPr lang="pt-BR" sz="4400" b="1" i="1" dirty="0" smtClean="0">
                <a:solidFill>
                  <a:schemeClr val="bg1"/>
                </a:solidFill>
              </a:rPr>
              <a:t>                         </a:t>
            </a:r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 do que você fizer hoje de consistente, diferente e criativo”.</a:t>
            </a:r>
          </a:p>
          <a:p>
            <a:pPr>
              <a:buFontTx/>
              <a:buNone/>
            </a:pPr>
            <a:endParaRPr lang="pt-BR" i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pt-BR" i="1" dirty="0" smtClean="0">
                <a:solidFill>
                  <a:schemeClr val="bg1"/>
                </a:solidFill>
              </a:rPr>
              <a:t>                                        Antonio Pedreira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Conteúdo 2"/>
          <p:cNvSpPr>
            <a:spLocks noGrp="1"/>
          </p:cNvSpPr>
          <p:nvPr>
            <p:ph idx="1"/>
          </p:nvPr>
        </p:nvSpPr>
        <p:spPr>
          <a:xfrm>
            <a:off x="110833" y="152398"/>
            <a:ext cx="8936182" cy="6262253"/>
          </a:xfr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pt-BR" sz="4000" b="1" i="1" dirty="0" smtClean="0"/>
              <a:t>OS HOMENS                   </a:t>
            </a:r>
          </a:p>
          <a:p>
            <a:pPr marL="0" lv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3600" kern="1200" dirty="0" smtClean="0">
                <a:solidFill>
                  <a:prstClr val="white"/>
                </a:solidFill>
                <a:latin typeface="Calibri"/>
              </a:rPr>
              <a:t>“</a:t>
            </a:r>
            <a:r>
              <a:rPr lang="pt-BR" sz="3600" b="1" i="1" kern="1200" dirty="0" smtClean="0">
                <a:solidFill>
                  <a:srgbClr val="FF0000"/>
                </a:solidFill>
                <a:latin typeface="Calibri"/>
              </a:rPr>
              <a:t>PERDEM A SAÚDE PARA JUNTAR DINHEIRO, DEPOIS PERDEM O DINHEIRO PARA RECUPERAR A SAÚDE.</a:t>
            </a:r>
          </a:p>
          <a:p>
            <a:pPr marL="0" lv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4000" b="1" i="1" kern="1200" dirty="0" smtClean="0">
                <a:latin typeface="Calibri"/>
              </a:rPr>
              <a:t>E por pensarem ansiosamente no futuro, </a:t>
            </a:r>
            <a:r>
              <a:rPr lang="pt-BR" sz="4000" b="1" i="1" u="sng" kern="1200" dirty="0" smtClean="0">
                <a:latin typeface="Calibri"/>
              </a:rPr>
              <a:t>esquecem do presente de tal forma que acabam por não viver nem o presente nem o futuro</a:t>
            </a:r>
            <a:r>
              <a:rPr lang="pt-BR" sz="4000" b="1" i="1" kern="1200" dirty="0" smtClean="0">
                <a:latin typeface="Calibri"/>
              </a:rPr>
              <a:t>.</a:t>
            </a:r>
          </a:p>
          <a:p>
            <a:pPr marL="0" lv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4000" b="1" i="1" kern="1200" dirty="0" smtClean="0">
                <a:solidFill>
                  <a:srgbClr val="FF0000"/>
                </a:solidFill>
                <a:latin typeface="Calibri"/>
              </a:rPr>
              <a:t>E vivem como se nunca fossem morrer... e</a:t>
            </a:r>
            <a:br>
              <a:rPr lang="pt-BR" sz="4000" b="1" i="1" kern="1200" dirty="0" smtClean="0">
                <a:solidFill>
                  <a:srgbClr val="FF0000"/>
                </a:solidFill>
                <a:latin typeface="Calibri"/>
              </a:rPr>
            </a:br>
            <a:r>
              <a:rPr lang="pt-BR" sz="4000" b="1" i="1" kern="12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4000" b="1" i="1" u="sng" kern="1200" dirty="0" smtClean="0">
                <a:solidFill>
                  <a:srgbClr val="FF0000"/>
                </a:solidFill>
                <a:latin typeface="Calibri"/>
              </a:rPr>
              <a:t>morrem como se nunca tivessem vivido.</a:t>
            </a:r>
          </a:p>
          <a:p>
            <a:pPr algn="ctr">
              <a:buFont typeface="Wingdings" pitchFamily="2" charset="2"/>
              <a:buChar char="Ø"/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pt-BR" sz="2800" i="1" dirty="0" smtClean="0">
              <a:solidFill>
                <a:srgbClr val="FFFF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91744" y="6371665"/>
            <a:ext cx="235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2800" b="1" i="1" kern="0" dirty="0" err="1" smtClean="0">
                <a:latin typeface="Arial"/>
              </a:rPr>
              <a:t>Dalai</a:t>
            </a:r>
            <a:r>
              <a:rPr lang="pt-BR" sz="2800" b="1" i="1" kern="0" dirty="0" smtClean="0">
                <a:latin typeface="Arial"/>
              </a:rPr>
              <a:t> Lama</a:t>
            </a:r>
            <a:endParaRPr lang="pt-BR" sz="2800" b="1" i="1" kern="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404813"/>
            <a:ext cx="8540750" cy="6119812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sz="7200" i="1" dirty="0" smtClean="0">
                <a:latin typeface="Arial Black" pitchFamily="34" charset="0"/>
              </a:rPr>
              <a:t>Muito Obrigado,</a:t>
            </a:r>
          </a:p>
          <a:p>
            <a:pPr eaLnBrk="1" hangingPunct="1">
              <a:buFontTx/>
              <a:buNone/>
              <a:defRPr/>
            </a:pPr>
            <a:endParaRPr lang="pt-BR" sz="2800" i="1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8800" i="1" dirty="0" smtClean="0">
                <a:latin typeface="Arial Black" pitchFamily="34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pt-BR" sz="4000" i="1" dirty="0" smtClean="0">
              <a:latin typeface="Arial Black" pitchFamily="34" charset="0"/>
            </a:endParaRPr>
          </a:p>
          <a:p>
            <a:pPr algn="r" eaLnBrk="1" hangingPunct="1">
              <a:buFontTx/>
              <a:buNone/>
              <a:defRPr/>
            </a:pPr>
            <a:r>
              <a:rPr lang="pt-BR" i="1" dirty="0" smtClean="0">
                <a:latin typeface="Arial Black" pitchFamily="34" charset="0"/>
              </a:rPr>
              <a:t>Visite o nosso site:</a:t>
            </a:r>
          </a:p>
          <a:p>
            <a:pPr algn="r" eaLnBrk="1" hangingPunct="1">
              <a:buFontTx/>
              <a:buNone/>
              <a:defRPr/>
            </a:pPr>
            <a:r>
              <a:rPr lang="pt-BR" i="1" dirty="0" smtClean="0">
                <a:latin typeface="Arial Black" pitchFamily="34" charset="0"/>
              </a:rPr>
              <a:t>www.antoniopedreira.com</a:t>
            </a:r>
          </a:p>
          <a:p>
            <a:pPr algn="r" eaLnBrk="1" hangingPunct="1">
              <a:buFontTx/>
              <a:buNone/>
              <a:defRPr/>
            </a:pPr>
            <a:r>
              <a:rPr lang="pt-BR" i="1" dirty="0" smtClean="0">
                <a:latin typeface="Arial Black" pitchFamily="34" charset="0"/>
              </a:rPr>
              <a:t>e-mail: atpedreira@uol.com.br</a:t>
            </a:r>
          </a:p>
        </p:txBody>
      </p:sp>
      <p:sp>
        <p:nvSpPr>
          <p:cNvPr id="55299" name="Rectangle 3"/>
          <p:cNvSpPr>
            <a:spLocks noGrp="1" noChangeAspect="1" noChangeArrowheads="1"/>
          </p:cNvSpPr>
          <p:nvPr/>
        </p:nvSpPr>
        <p:spPr bwMode="auto">
          <a:xfrm>
            <a:off x="2843213" y="1628775"/>
            <a:ext cx="3671887" cy="27543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500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285750" y="300038"/>
            <a:ext cx="8643938" cy="1187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5800" y="71438"/>
            <a:ext cx="8458200" cy="13636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3447" tIns="31723" rIns="63447" bIns="31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 Tempo e a Vida:</a:t>
            </a:r>
          </a:p>
        </p:txBody>
      </p:sp>
      <p:graphicFrame>
        <p:nvGraphicFramePr>
          <p:cNvPr id="2050" name="Object 14"/>
          <p:cNvGraphicFramePr>
            <a:graphicFrameLocks noGrp="1" noChangeAspect="1"/>
          </p:cNvGraphicFramePr>
          <p:nvPr>
            <p:ph/>
          </p:nvPr>
        </p:nvGraphicFramePr>
        <p:xfrm>
          <a:off x="4143375" y="2000250"/>
          <a:ext cx="9509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" r:id="rId3" imgW="3443040" imgH="3335400" progId="">
                  <p:embed/>
                </p:oleObj>
              </mc:Choice>
              <mc:Fallback>
                <p:oleObj name="CorelDRAW" r:id="rId3" imgW="3443040" imgH="33354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2000250"/>
                        <a:ext cx="95091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642938" y="3868738"/>
          <a:ext cx="7262812" cy="177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70"/>
                <a:gridCol w="1643090"/>
                <a:gridCol w="2000255"/>
                <a:gridCol w="2119297"/>
              </a:tblGrid>
              <a:tr h="884267">
                <a:tc>
                  <a:txBody>
                    <a:bodyPr/>
                    <a:lstStyle/>
                    <a:p>
                      <a:endParaRPr lang="pt-BR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559">
                <a:tc>
                  <a:txBody>
                    <a:bodyPr/>
                    <a:lstStyle/>
                    <a:p>
                      <a:endParaRPr lang="pt-BR" sz="800" b="1" dirty="0" smtClean="0"/>
                    </a:p>
                    <a:p>
                      <a:r>
                        <a:rPr lang="pt-BR" sz="2800" b="1" dirty="0" smtClean="0"/>
                        <a:t>IDEAL</a:t>
                      </a:r>
                      <a:endParaRPr lang="pt-BR" sz="2800" b="1" dirty="0"/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70" name="CaixaDeTexto 6"/>
          <p:cNvSpPr txBox="1">
            <a:spLocks noChangeArrowheads="1"/>
          </p:cNvSpPr>
          <p:nvPr/>
        </p:nvSpPr>
        <p:spPr bwMode="auto">
          <a:xfrm>
            <a:off x="2286000" y="3487738"/>
            <a:ext cx="585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PASSADO             PRESENTE                 FUTURO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285750" y="300038"/>
            <a:ext cx="8643938" cy="1187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5800" y="71438"/>
            <a:ext cx="8458200" cy="13636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63447" tIns="31723" rIns="63447" bIns="31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 Tempo e a Vida:</a:t>
            </a:r>
          </a:p>
        </p:txBody>
      </p:sp>
      <p:graphicFrame>
        <p:nvGraphicFramePr>
          <p:cNvPr id="3074" name="Object 14"/>
          <p:cNvGraphicFramePr>
            <a:graphicFrameLocks noGrp="1" noChangeAspect="1"/>
          </p:cNvGraphicFramePr>
          <p:nvPr>
            <p:ph/>
          </p:nvPr>
        </p:nvGraphicFramePr>
        <p:xfrm>
          <a:off x="4143375" y="2000250"/>
          <a:ext cx="9509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orelDRAW" r:id="rId3" imgW="3443040" imgH="3335400" progId="">
                  <p:embed/>
                </p:oleObj>
              </mc:Choice>
              <mc:Fallback>
                <p:oleObj name="CorelDRAW" r:id="rId3" imgW="3443040" imgH="33354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2000250"/>
                        <a:ext cx="95091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85750" y="3786188"/>
          <a:ext cx="8501123" cy="13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887"/>
                <a:gridCol w="2341299"/>
                <a:gridCol w="2341299"/>
                <a:gridCol w="2480638"/>
              </a:tblGrid>
              <a:tr h="670714">
                <a:tc>
                  <a:txBody>
                    <a:bodyPr/>
                    <a:lstStyle/>
                    <a:p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sz="2800" b="1" dirty="0" smtClean="0">
                          <a:solidFill>
                            <a:srgbClr val="FFFF00"/>
                          </a:solidFill>
                        </a:rPr>
                        <a:t>.</a:t>
                      </a:r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..........%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................%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sz="2800" b="1" dirty="0" smtClean="0">
                          <a:solidFill>
                            <a:srgbClr val="FFFF00"/>
                          </a:solidFill>
                        </a:rPr>
                        <a:t>.</a:t>
                      </a:r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................%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86">
                <a:tc>
                  <a:txBody>
                    <a:bodyPr/>
                    <a:lstStyle/>
                    <a:p>
                      <a:endParaRPr lang="pt-BR" sz="1000" b="1" dirty="0" smtClean="0"/>
                    </a:p>
                    <a:p>
                      <a:r>
                        <a:rPr lang="pt-BR" sz="2800" b="1" dirty="0" smtClean="0"/>
                        <a:t>IDEAL</a:t>
                      </a:r>
                      <a:endParaRPr lang="pt-BR" sz="2800" b="1" dirty="0"/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5 a 10%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80 a 90%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5 a 10%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94" name="CaixaDeTexto 6"/>
          <p:cNvSpPr txBox="1">
            <a:spLocks noChangeArrowheads="1"/>
          </p:cNvSpPr>
          <p:nvPr/>
        </p:nvSpPr>
        <p:spPr bwMode="auto">
          <a:xfrm>
            <a:off x="1785938" y="3357563"/>
            <a:ext cx="7358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/>
              <a:t>  PASSADO           PRESENTE          FUTURO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714500"/>
            <a:ext cx="8715375" cy="4214813"/>
          </a:xfr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pPr algn="ctr" eaLnBrk="1" hangingPunct="1"/>
            <a:r>
              <a:rPr lang="pt-BR" sz="5400" b="1" smtClean="0">
                <a:solidFill>
                  <a:srgbClr val="C00000"/>
                </a:solidFill>
              </a:rPr>
              <a:t>UMA VIDA CENTRADA </a:t>
            </a:r>
            <a:br>
              <a:rPr lang="pt-BR" sz="5400" b="1" smtClean="0">
                <a:solidFill>
                  <a:srgbClr val="C00000"/>
                </a:solidFill>
              </a:rPr>
            </a:br>
            <a:r>
              <a:rPr lang="pt-BR" sz="5400" b="1" u="sng" smtClean="0">
                <a:solidFill>
                  <a:srgbClr val="C00000"/>
                </a:solidFill>
              </a:rPr>
              <a:t>NO PRESENTE É MAIS REAL, </a:t>
            </a:r>
            <a:r>
              <a:rPr lang="pt-BR" sz="5400" b="1" smtClean="0">
                <a:solidFill>
                  <a:srgbClr val="C00000"/>
                </a:solidFill>
              </a:rPr>
              <a:t>PORQUE                                  </a:t>
            </a:r>
            <a:r>
              <a:rPr lang="pt-BR" sz="5400" b="1" u="sng" smtClean="0"/>
              <a:t>PASSADO E FUTURO </a:t>
            </a:r>
            <a:r>
              <a:rPr lang="pt-BR" sz="5400" b="1" smtClean="0">
                <a:solidFill>
                  <a:srgbClr val="C00000"/>
                </a:solidFill>
              </a:rPr>
              <a:t>           NÃO SE CHOCAM COM 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724400" y="3276600"/>
            <a:ext cx="4191000" cy="3451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3500" y="3579813"/>
            <a:ext cx="604361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98" tIns="51398" rIns="102798" bIns="51398"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pt-BR" sz="4000" b="1">
                <a:latin typeface="Times New Roman" pitchFamily="18" charset="0"/>
              </a:rPr>
              <a:t>O ONTEM   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pt-BR" sz="4000" b="1">
                <a:solidFill>
                  <a:srgbClr val="0070C0"/>
                </a:solidFill>
                <a:latin typeface="Times New Roman" pitchFamily="18" charset="0"/>
              </a:rPr>
              <a:t>O AMANHÃ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pt-BR" sz="4000" b="1">
                <a:solidFill>
                  <a:srgbClr val="FF0000"/>
                </a:solidFill>
                <a:latin typeface="Times New Roman" pitchFamily="18" charset="0"/>
              </a:rPr>
              <a:t>O HOJE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357188" y="457200"/>
            <a:ext cx="8501062" cy="189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Rounded MT Bold"/>
              </a:rPr>
              <a:t>O TEMPO NÃO ESPERA !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465513" y="3568700"/>
            <a:ext cx="8040687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98" tIns="51398" rIns="102798" bIns="51398"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4000" dirty="0">
                <a:solidFill>
                  <a:srgbClr val="FF6600"/>
                </a:solidFill>
              </a:rPr>
              <a:t>............. </a:t>
            </a:r>
            <a:r>
              <a:rPr lang="pt-BR" sz="4000" b="1" dirty="0"/>
              <a:t>História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BR" sz="4000" dirty="0">
                <a:solidFill>
                  <a:schemeClr val="accent2">
                    <a:lumMod val="75000"/>
                  </a:schemeClr>
                </a:solidFill>
              </a:rPr>
              <a:t>.............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Um mistério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BR" sz="4000" dirty="0">
                <a:solidFill>
                  <a:schemeClr val="accent2">
                    <a:lumMod val="75000"/>
                  </a:schemeClr>
                </a:solidFill>
              </a:rPr>
              <a:t>............. </a:t>
            </a:r>
            <a:r>
              <a:rPr lang="pt-BR" sz="4000" b="1" dirty="0">
                <a:solidFill>
                  <a:srgbClr val="FF0000"/>
                </a:solidFill>
              </a:rPr>
              <a:t>Uma dádiva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BR" sz="3200" dirty="0">
                <a:solidFill>
                  <a:srgbClr val="00CCFF"/>
                </a:solidFill>
              </a:rPr>
              <a:t>	 	              </a:t>
            </a:r>
            <a:r>
              <a:rPr lang="pt-BR" sz="3300" dirty="0">
                <a:solidFill>
                  <a:srgbClr val="CC0000"/>
                </a:solidFill>
              </a:rPr>
              <a:t>(=</a:t>
            </a:r>
            <a:r>
              <a:rPr lang="pt-BR" sz="3300" b="1" dirty="0">
                <a:solidFill>
                  <a:srgbClr val="CC0000"/>
                </a:solidFill>
              </a:rPr>
              <a:t> presente</a:t>
            </a:r>
            <a:r>
              <a:rPr lang="pt-BR" sz="3300" dirty="0">
                <a:solidFill>
                  <a:srgbClr val="CC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1377</Words>
  <Application>Microsoft Office PowerPoint</Application>
  <PresentationFormat>Apresentação na tela (4:3)</PresentationFormat>
  <Paragraphs>373</Paragraphs>
  <Slides>57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84" baseType="lpstr">
      <vt:lpstr>Arial</vt:lpstr>
      <vt:lpstr>Arial Black</vt:lpstr>
      <vt:lpstr>Arial Rounded MT Bold</vt:lpstr>
      <vt:lpstr>Britannic Bold</vt:lpstr>
      <vt:lpstr>Calibri</vt:lpstr>
      <vt:lpstr>Calibri Light</vt:lpstr>
      <vt:lpstr>Comic Sans MS</vt:lpstr>
      <vt:lpstr>Edwardian Script ITC</vt:lpstr>
      <vt:lpstr>Elephant</vt:lpstr>
      <vt:lpstr>Impact</vt:lpstr>
      <vt:lpstr>Times New Roman</vt:lpstr>
      <vt:lpstr>Wingdings</vt:lpstr>
      <vt:lpstr>Tema do Office</vt:lpstr>
      <vt:lpstr>Design padrão</vt:lpstr>
      <vt:lpstr>2_Tema do Office</vt:lpstr>
      <vt:lpstr>1_Tema do Office</vt:lpstr>
      <vt:lpstr>1_Design padrão</vt:lpstr>
      <vt:lpstr>2_Design padrão</vt:lpstr>
      <vt:lpstr>4_Tema do Office</vt:lpstr>
      <vt:lpstr>3_Design padrão</vt:lpstr>
      <vt:lpstr>3_Tema do Office</vt:lpstr>
      <vt:lpstr>5_Tema do Office</vt:lpstr>
      <vt:lpstr>6_Design padrão</vt:lpstr>
      <vt:lpstr>6_Tema do Office</vt:lpstr>
      <vt:lpstr>7_Tema do Office</vt:lpstr>
      <vt:lpstr>8_Tema do Office</vt:lpstr>
      <vt:lpstr>CorelDRAW</vt:lpstr>
      <vt:lpstr>OTIMIZANDO  O MEU TEMPO</vt:lpstr>
      <vt:lpstr>TEMPO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REFLEXÃO</vt:lpstr>
      <vt:lpstr>TEMPO DE RELÓGIO x  TEMPO DE META</vt:lpstr>
      <vt:lpstr>TEMPO ESTABELECIDO  x   TEMPO DE ACONTECIMENTO</vt:lpstr>
      <vt:lpstr>ORIENTAÇÃO DE VIDA PELO  TEMPO DE RELÓGIO E DE META</vt:lpstr>
      <vt:lpstr>TEMPO DE RELÓGIO E DE META</vt:lpstr>
      <vt:lpstr>TEMPO COMBINADO  DE RELÓGIO E DE META</vt:lpstr>
      <vt:lpstr>Apresentação do PowerPoint</vt:lpstr>
      <vt:lpstr>Apresentação do PowerPoint</vt:lpstr>
      <vt:lpstr>OTIMIZANDO O MEU TEMPO</vt:lpstr>
      <vt:lpstr>Apresentação do PowerPoint</vt:lpstr>
      <vt:lpstr>OS 6 MODOS DE ESTRUTURAÇÃO DO TEMPO</vt:lpstr>
      <vt:lpstr>OS 6 MODOS DE ESTRUTURAÇÃO DO TEMPO</vt:lpstr>
      <vt:lpstr>OS 6 MODOS DE ESTRUTURAÇÃO DO TEMPO</vt:lpstr>
      <vt:lpstr>Apresentação do PowerPoint</vt:lpstr>
      <vt:lpstr>Apresentação do PowerPoint</vt:lpstr>
      <vt:lpstr>Apresentação do PowerPoint</vt:lpstr>
      <vt:lpstr>Apresentação do PowerPoint</vt:lpstr>
      <vt:lpstr>OTIMIZANDO  O MEU TEMPO</vt:lpstr>
      <vt:lpstr>HORAS NUNCA PARECEM SUFICIENTES!</vt:lpstr>
      <vt:lpstr>AGENDE-SE REALISTICAMENTE!</vt:lpstr>
      <vt:lpstr>Apresentação do PowerPoint</vt:lpstr>
      <vt:lpstr>EVITE REUNIÕES NA HORA DO ALMOÇO </vt:lpstr>
      <vt:lpstr>Apresentação do PowerPoint</vt:lpstr>
      <vt:lpstr>CHAVE PARA UMA MESA EFICIENTE </vt:lpstr>
      <vt:lpstr>Apresentação do PowerPoint</vt:lpstr>
      <vt:lpstr>COMO POSSO OTIMIZAR  O MEU TEMPO?</vt:lpstr>
      <vt:lpstr>Apresentação do PowerPoint</vt:lpstr>
      <vt:lpstr>Apresentação do PowerPoint</vt:lpstr>
      <vt:lpstr>Apresentação do PowerPoint</vt:lpstr>
      <vt:lpstr>Apresentação do PowerPoint</vt:lpstr>
      <vt:lpstr>PERDA DE TEMPO</vt:lpstr>
      <vt:lpstr>PERDA DE TEMPO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OTIMIZANDO  O MEU TEMPO</dc:title>
  <dc:creator>Pedreira</dc:creator>
  <cp:lastModifiedBy>AP</cp:lastModifiedBy>
  <cp:revision>26</cp:revision>
  <dcterms:created xsi:type="dcterms:W3CDTF">2014-08-16T03:39:55Z</dcterms:created>
  <dcterms:modified xsi:type="dcterms:W3CDTF">2014-09-25T15:12:34Z</dcterms:modified>
</cp:coreProperties>
</file>